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  <p:sldMasterId id="2147483712" r:id="rId3"/>
    <p:sldMasterId id="2147483682" r:id="rId4"/>
  </p:sldMasterIdLst>
  <p:notesMasterIdLst>
    <p:notesMasterId r:id="rId15"/>
  </p:notesMasterIdLst>
  <p:sldIdLst>
    <p:sldId id="262" r:id="rId5"/>
    <p:sldId id="260" r:id="rId6"/>
    <p:sldId id="268" r:id="rId7"/>
    <p:sldId id="263" r:id="rId8"/>
    <p:sldId id="264" r:id="rId9"/>
    <p:sldId id="261" r:id="rId10"/>
    <p:sldId id="265" r:id="rId11"/>
    <p:sldId id="266" r:id="rId12"/>
    <p:sldId id="267" r:id="rId13"/>
    <p:sldId id="25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8841-55C1-4062-8684-0B82AED12EDD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ECC4-4982-4A31-AFDD-0F23E8920C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90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et abeelding zwarte k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52500"/>
            <a:ext cx="12192000" cy="5905500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2000" b="0">
                <a:latin typeface="Corbel" panose="020B0503020204020204" pitchFamily="34" charset="0"/>
              </a:defRPr>
            </a:lvl1pPr>
          </a:lstStyle>
          <a:p>
            <a:r>
              <a:rPr lang="nl-NL" dirty="0" smtClean="0"/>
              <a:t>Klik op het pictogram om een afbeelding toe te voegen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4" y="1918527"/>
            <a:ext cx="7920000" cy="98906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595" y="5496626"/>
            <a:ext cx="7920000" cy="5241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txBody>
          <a:bodyPr lIns="28800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Naam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8594" y="6020790"/>
            <a:ext cx="7920000" cy="328639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vert="horz" lIns="28800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768594" y="2893695"/>
            <a:ext cx="7920000" cy="66173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/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102742"/>
            <a:ext cx="12192000" cy="655491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6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123290"/>
            <a:ext cx="12192000" cy="653436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18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102742"/>
            <a:ext cx="12192000" cy="655491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23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6200" y="1596164"/>
            <a:ext cx="4951906" cy="2869272"/>
          </a:xfr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0106" y="1596164"/>
            <a:ext cx="4951906" cy="2869272"/>
          </a:xfr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2782C0A-3690-4C5B-A67E-E338C40C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826555-E659-4ED6-905A-53A9F35280D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475EB3-901B-4F76-9616-E0BDA34405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AF813F-0A4F-484F-B07A-BB3A4D189C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1407" y="4619370"/>
            <a:ext cx="4951906" cy="1925267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6" name="Tijdelijke aanduiding voor inhoud 2"/>
          <p:cNvSpPr>
            <a:spLocks noGrp="1"/>
          </p:cNvSpPr>
          <p:nvPr>
            <p:ph sz="half" idx="28"/>
          </p:nvPr>
        </p:nvSpPr>
        <p:spPr>
          <a:xfrm>
            <a:off x="6540106" y="4619371"/>
            <a:ext cx="4951906" cy="192526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72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6200" y="1575615"/>
            <a:ext cx="3046905" cy="2869272"/>
          </a:xfr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FBEC35-CD7D-483D-A8A0-E22F0635F3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66547" y="1575615"/>
            <a:ext cx="3046905" cy="2869272"/>
          </a:xfr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19488CE-8D6E-4F9F-95B7-BF6EE6FE1CE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06895" y="1575615"/>
            <a:ext cx="3046905" cy="2869272"/>
          </a:xfr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B2E7815-CAFB-4A42-8CDD-0746548E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BD487A-270A-407F-8901-663BDA0AA6C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9E5C61-9959-4541-AB04-6E3548F9685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DB046A-9FDC-4D48-9151-8F56147440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1407" y="4619370"/>
            <a:ext cx="3061698" cy="1925267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31"/>
          </p:nvPr>
        </p:nvSpPr>
        <p:spPr>
          <a:xfrm>
            <a:off x="4551754" y="4619369"/>
            <a:ext cx="3061698" cy="1925267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2" name="Tijdelijke aanduiding voor inhoud 2"/>
          <p:cNvSpPr>
            <a:spLocks noGrp="1"/>
          </p:cNvSpPr>
          <p:nvPr>
            <p:ph sz="half" idx="32"/>
          </p:nvPr>
        </p:nvSpPr>
        <p:spPr>
          <a:xfrm>
            <a:off x="8299498" y="4619369"/>
            <a:ext cx="3061698" cy="1925267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94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65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123290"/>
            <a:ext cx="12192000" cy="653436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63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ekop abeelding en zwarte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02742"/>
            <a:ext cx="12192000" cy="6565186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2000" b="0">
                <a:latin typeface="Corbel" panose="020B0503020204020204" pitchFamily="34" charset="0"/>
              </a:defRPr>
            </a:lvl1pPr>
          </a:lstStyle>
          <a:p>
            <a:r>
              <a:rPr lang="nl-NL" dirty="0" smtClean="0"/>
              <a:t>Klik op het pictogram om een afbeelding toe te 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fld id="{364CC681-DFB2-4870-80C2-9DF8BD7050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70399" y="1918800"/>
            <a:ext cx="7920000" cy="1440000"/>
          </a:xfrm>
          <a:solidFill>
            <a:srgbClr val="000000">
              <a:alpha val="74902"/>
            </a:srgbClr>
          </a:solidFill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770399" y="3669767"/>
            <a:ext cx="7920000" cy="661737"/>
          </a:xfrm>
          <a:solidFill>
            <a:srgbClr val="000000">
              <a:alpha val="74902"/>
            </a:srgb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40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ekop abeelding en witte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02742"/>
            <a:ext cx="12192000" cy="6565186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2000" b="0">
                <a:latin typeface="Corbel" panose="020B0503020204020204" pitchFamily="34" charset="0"/>
              </a:defRPr>
            </a:lvl1pPr>
          </a:lstStyle>
          <a:p>
            <a:r>
              <a:rPr lang="nl-NL" dirty="0" smtClean="0"/>
              <a:t>Klik op het pictogram om een afbeelding toe te 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fld id="{364CC681-DFB2-4870-80C2-9DF8BD7050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70399" y="1918800"/>
            <a:ext cx="7920000" cy="1440000"/>
          </a:xfr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770399" y="3669767"/>
            <a:ext cx="7920000" cy="661737"/>
          </a:xfr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10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ekop pij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93160"/>
            <a:ext cx="12192000" cy="6164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fld id="{364CC681-DFB2-4870-80C2-9DF8BD7050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70399" y="1918800"/>
            <a:ext cx="7920000" cy="1440000"/>
          </a:xfr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770399" y="3669767"/>
            <a:ext cx="7920000" cy="661737"/>
          </a:xfr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r="10819"/>
          <a:stretch/>
        </p:blipFill>
        <p:spPr>
          <a:xfrm>
            <a:off x="739739" y="4434245"/>
            <a:ext cx="7931650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en witte k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52500"/>
            <a:ext cx="12192000" cy="5905500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2000" b="0">
                <a:latin typeface="Corbel" panose="020B0503020204020204" pitchFamily="34" charset="0"/>
              </a:defRPr>
            </a:lvl1pPr>
          </a:lstStyle>
          <a:p>
            <a:r>
              <a:rPr lang="nl-NL" dirty="0" smtClean="0"/>
              <a:t>Klik op het pictogram om een afbeelding toe te voegen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4" y="1918526"/>
            <a:ext cx="7920000" cy="990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 b="1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591" y="5751810"/>
            <a:ext cx="7920000" cy="5241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28800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Naam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8592" y="6275974"/>
            <a:ext cx="7920000" cy="3286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288000" tIns="45720" rIns="91440" bIns="45720" rtlCol="0" anchor="ctr"/>
          <a:lstStyle>
            <a:lvl1pPr algn="l">
              <a:defRPr sz="1600" b="1">
                <a:solidFill>
                  <a:srgbClr val="000000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768594" y="2893695"/>
            <a:ext cx="7920000" cy="66173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633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ekop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493160"/>
            <a:ext cx="12192000" cy="6164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orbel" panose="020B0503020204020204" pitchFamily="34" charset="0"/>
              </a:defRPr>
            </a:lvl1pPr>
          </a:lstStyle>
          <a:p>
            <a:fld id="{364CC681-DFB2-4870-80C2-9DF8BD7050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70399" y="1918800"/>
            <a:ext cx="7920000" cy="1440000"/>
          </a:xfr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770399" y="3669767"/>
            <a:ext cx="7920000" cy="661737"/>
          </a:xfr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683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 met 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r="17773"/>
          <a:stretch/>
        </p:blipFill>
        <p:spPr>
          <a:xfrm>
            <a:off x="20551" y="2566534"/>
            <a:ext cx="5970140" cy="1550261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256854" y="4387065"/>
            <a:ext cx="64213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latin typeface="Corbel" panose="020B0503020204020204" pitchFamily="34" charset="0"/>
              </a:rPr>
              <a:t>NDW</a:t>
            </a:r>
            <a:r>
              <a:rPr lang="nl-NL" sz="1100" b="1" baseline="0" dirty="0" smtClean="0">
                <a:latin typeface="Corbel" panose="020B0503020204020204" pitchFamily="34" charset="0"/>
              </a:rPr>
              <a:t> is een samenwerkingsverband van: het Ministerie van Infrastructuur en Waterstaat, alle Nederlandse provincies, de gemeenten Amsterdam, Den Haag, Rotterdam en Utrecht, de Metropoolregio Rotterdam Den-Haag en de Vervoerregio Amsterdam</a:t>
            </a:r>
          </a:p>
          <a:p>
            <a:endParaRPr lang="nl-NL" sz="1100" b="1" baseline="0" dirty="0" smtClean="0">
              <a:latin typeface="Corbel" panose="020B0503020204020204" pitchFamily="34" charset="0"/>
            </a:endParaRPr>
          </a:p>
          <a:p>
            <a:r>
              <a:rPr lang="nl-NL" sz="1100" b="1" baseline="0" dirty="0" smtClean="0">
                <a:latin typeface="Corbel" panose="020B0503020204020204" pitchFamily="34" charset="0"/>
              </a:rPr>
              <a:t>NDW werkt met andere dataknooppunten samen in het Nationaal Toegangspunt Mobiliteit </a:t>
            </a:r>
          </a:p>
          <a:p>
            <a:endParaRPr lang="nl-NL" dirty="0" smtClean="0">
              <a:latin typeface="Corbel" panose="020B0503020204020204" pitchFamily="34" charset="0"/>
            </a:endParaRPr>
          </a:p>
          <a:p>
            <a:endParaRPr lang="nl-NL" dirty="0" smtClean="0">
              <a:latin typeface="Corbel" panose="020B0503020204020204" pitchFamily="34" charset="0"/>
            </a:endParaRPr>
          </a:p>
          <a:p>
            <a:r>
              <a:rPr lang="nl-NL" sz="1100" b="1" baseline="0" dirty="0" smtClean="0">
                <a:latin typeface="Corbel" panose="020B0503020204020204" pitchFamily="34" charset="0"/>
              </a:rPr>
              <a:t>NTM/ NDW werken met de andere EU lidstaten samen in NAPCore</a:t>
            </a:r>
            <a:endParaRPr lang="nl-NL" sz="1100" b="1" dirty="0">
              <a:latin typeface="Corbel" panose="020B050302020402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07" y="4993244"/>
            <a:ext cx="393784" cy="39378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4"/>
          <a:srcRect t="15126" b="11275"/>
          <a:stretch/>
        </p:blipFill>
        <p:spPr>
          <a:xfrm>
            <a:off x="5990690" y="5515206"/>
            <a:ext cx="893424" cy="6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2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pij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47E3F7EB-0DBA-4C37-8E3B-68B41E3DA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4906" y="1362268"/>
            <a:ext cx="4852503" cy="45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1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a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52857"/>
            <a:ext cx="6096000" cy="5703544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anchor="t"/>
          <a:lstStyle>
            <a:lvl1pPr marL="0" indent="0">
              <a:buNone/>
              <a:defRPr sz="2000" b="0" baseline="0"/>
            </a:lvl1pPr>
          </a:lstStyle>
          <a:p>
            <a:r>
              <a:rPr lang="nl-NL" noProof="0" dirty="0" smtClean="0"/>
              <a:t>Klik op het pictogram om een afbeelding toe te 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462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pij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5" y="1918526"/>
            <a:ext cx="7943890" cy="9751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 b="1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595" y="5461001"/>
            <a:ext cx="7943890" cy="5241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28800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Naam</a:t>
            </a:r>
            <a:endParaRPr lang="nl-NL" dirty="0"/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47E3F7EB-0DBA-4C37-8E3B-68B41E3DA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6514545" y="1350392"/>
            <a:ext cx="4852503" cy="4540509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8594" y="5985165"/>
            <a:ext cx="7943889" cy="3286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288000" tIns="45720" rIns="91440" bIns="45720" rtlCol="0" anchor="ctr"/>
          <a:lstStyle>
            <a:lvl1pPr algn="l">
              <a:defRPr sz="1600" b="1">
                <a:solidFill>
                  <a:srgbClr val="000000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768593" y="2893695"/>
            <a:ext cx="7943891" cy="66173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5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4" y="1918526"/>
            <a:ext cx="8172203" cy="9751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 b="1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endParaRPr lang="en-GB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594" y="5461001"/>
            <a:ext cx="8172203" cy="5241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28800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 smtClean="0"/>
              <a:t>Naam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8595" y="5985165"/>
            <a:ext cx="8172202" cy="3286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288000" tIns="45720" rIns="91440" bIns="45720" rtlCol="0" anchor="ctr"/>
          <a:lstStyle>
            <a:lvl1pPr algn="l">
              <a:defRPr sz="1600" b="1">
                <a:solidFill>
                  <a:srgbClr val="000000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768593" y="2893695"/>
            <a:ext cx="8172203" cy="66173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88000" anchor="ctr">
            <a:normAutofit/>
          </a:bodyPr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5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20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d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5257800" cy="12207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13043"/>
            <a:ext cx="5233827" cy="4962416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298130" y="6575459"/>
            <a:ext cx="1917000" cy="282540"/>
          </a:xfrm>
        </p:spPr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11126"/>
            <a:ext cx="6096000" cy="6464333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anchor="t"/>
          <a:lstStyle>
            <a:lvl1pPr marL="0" indent="0">
              <a:buNone/>
              <a:defRPr sz="2000" b="0" baseline="0"/>
            </a:lvl1pPr>
          </a:lstStyle>
          <a:p>
            <a:r>
              <a:rPr lang="nl-NL" noProof="0" dirty="0" smtClean="0"/>
              <a:t>Klik op het pictogram om een afbeelding toe te 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47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3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6200" y="130853"/>
            <a:ext cx="10515600" cy="120478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71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2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0.sv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5.png@01D756D0.55A768E0" TargetMode="External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svg"/><Relationship Id="rId11" Type="http://schemas.openxmlformats.org/officeDocument/2006/relationships/image" Target="cid:image004.png@01D756D0.55A768E0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theme" Target="../theme/theme4.xml"/><Relationship Id="rId9" Type="http://schemas.openxmlformats.org/officeDocument/2006/relationships/image" Target="cid:image003.png@01D756D0.55A768E0" TargetMode="Externa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22">
            <a:extLst>
              <a:ext uri="{FF2B5EF4-FFF2-40B4-BE49-F238E27FC236}">
                <a16:creationId xmlns:a16="http://schemas.microsoft.com/office/drawing/2014/main" id="{234B88A5-3941-4F51-BAAA-FED11258E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D17D20-BF9D-4BD4-A1F4-6491C13CD6A4}"/>
              </a:ext>
            </a:extLst>
          </p:cNvPr>
          <p:cNvSpPr txBox="1">
            <a:spLocks/>
          </p:cNvSpPr>
          <p:nvPr userDrawn="1"/>
        </p:nvSpPr>
        <p:spPr>
          <a:xfrm>
            <a:off x="756039" y="6149667"/>
            <a:ext cx="4126001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9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1331844"/>
            <a:ext cx="12192000" cy="532580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57654"/>
            <a:ext cx="12192000" cy="200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220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613043"/>
            <a:ext cx="10515600" cy="496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35712" y="6657654"/>
            <a:ext cx="1520576" cy="200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26200" y="6657654"/>
            <a:ext cx="4497512" cy="200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nl-NL" dirty="0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CA4E1ABB-C33F-4A1D-B038-A7FFEFD5A5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15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448800" y="6657654"/>
            <a:ext cx="1917000" cy="200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364CC681-DFB2-4870-80C2-9DF8BD7050E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989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17" r:id="rId9"/>
    <p:sldLayoutId id="2147483718" r:id="rId10"/>
    <p:sldLayoutId id="2147483704" r:id="rId11"/>
    <p:sldLayoutId id="214748370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8C3C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⁻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691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1331844"/>
            <a:ext cx="12192000" cy="532580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57654"/>
            <a:ext cx="12192000" cy="200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Corbel" panose="020B0503020204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220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613043"/>
            <a:ext cx="10515600" cy="496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35712" y="6657654"/>
            <a:ext cx="1520576" cy="200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Voer een datum in in de voettekst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26200" y="6657654"/>
            <a:ext cx="4497512" cy="200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nl-NL" dirty="0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CA4E1ABB-C33F-4A1D-B038-A7FFEFD5A5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7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448800" y="6657654"/>
            <a:ext cx="1917000" cy="200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364CC681-DFB2-4870-80C2-9DF8BD7050E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9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8C3C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⁻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691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952856"/>
            <a:ext cx="12192000" cy="57047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56400"/>
            <a:ext cx="12192000" cy="2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9" name="Graphic 22">
            <a:extLst>
              <a:ext uri="{FF2B5EF4-FFF2-40B4-BE49-F238E27FC236}">
                <a16:creationId xmlns:a16="http://schemas.microsoft.com/office/drawing/2014/main" id="{234B88A5-3941-4F51-BAAA-FED11258EB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D17D20-BF9D-4BD4-A1F4-6491C13CD6A4}"/>
              </a:ext>
            </a:extLst>
          </p:cNvPr>
          <p:cNvSpPr txBox="1">
            <a:spLocks/>
          </p:cNvSpPr>
          <p:nvPr userDrawn="1"/>
        </p:nvSpPr>
        <p:spPr>
          <a:xfrm>
            <a:off x="756039" y="6149667"/>
            <a:ext cx="4126001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Datum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3177" y="2512308"/>
            <a:ext cx="20293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000000"/>
                </a:solidFill>
              </a:defRPr>
            </a:lvl1pPr>
          </a:lstStyle>
          <a:p>
            <a:r>
              <a:rPr lang="nl-NL" smtClean="0">
                <a:latin typeface="Corbel" panose="020B0503020204020204" pitchFamily="34" charset="0"/>
              </a:rPr>
              <a:t>Voer een datum in in de voettekst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177" y="2006428"/>
            <a:ext cx="3817377" cy="270000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l">
              <a:defRPr sz="1100" b="1">
                <a:solidFill>
                  <a:srgbClr val="000000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smtClean="0"/>
              <a:t>Maak een titel in de voettekst</a:t>
            </a:r>
            <a:endParaRPr lang="en-GB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9563" y="6655114"/>
            <a:ext cx="1009646" cy="2015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GB" b="0" dirty="0" smtClean="0"/>
              <a:t>slide</a:t>
            </a:r>
            <a:r>
              <a:rPr lang="en-GB" dirty="0" smtClean="0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78" y="2259368"/>
            <a:ext cx="2664051" cy="2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latin typeface="Corbel" panose="020B0503020204020204" pitchFamily="34" charset="0"/>
              </a:rPr>
              <a:t>Nationaal Dataportaal Wegverkeer</a:t>
            </a:r>
            <a:endParaRPr lang="en-GB" sz="1100" b="1" dirty="0">
              <a:latin typeface="Corbel" panose="020B0503020204020204" pitchFamily="34" charset="0"/>
            </a:endParaRPr>
          </a:p>
        </p:txBody>
      </p:sp>
      <p:pic>
        <p:nvPicPr>
          <p:cNvPr id="12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34" y="2285974"/>
            <a:ext cx="216000" cy="216639"/>
          </a:xfrm>
          <a:prstGeom prst="rect">
            <a:avLst/>
          </a:prstGeom>
        </p:spPr>
      </p:pic>
      <p:pic>
        <p:nvPicPr>
          <p:cNvPr id="16" name="Afbeelding 67" descr="cid:image003.png@01D756D0.55A768E0"/>
          <p:cNvPicPr>
            <a:picLocks noChangeAspect="1" noChangeArrowheads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64" y="3106044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68" descr="cid:image004.png@01D756D0.55A768E0"/>
          <p:cNvPicPr>
            <a:picLocks noChangeAspect="1" noChangeArrowheads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29" y="332040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69" descr="cid:image005.png@01D756D0.55A768E0"/>
          <p:cNvPicPr>
            <a:picLocks noChangeAspect="1" noChangeArrowheads="1"/>
          </p:cNvPicPr>
          <p:nvPr userDrawn="1"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69" y="356708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 txBox="1">
            <a:spLocks/>
          </p:cNvSpPr>
          <p:nvPr userDrawn="1"/>
        </p:nvSpPr>
        <p:spPr>
          <a:xfrm>
            <a:off x="7153178" y="3271128"/>
            <a:ext cx="2664051" cy="27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latin typeface="Corbel" panose="020B0503020204020204" pitchFamily="34" charset="0"/>
              </a:rPr>
              <a:t>ndw.nu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 txBox="1">
            <a:spLocks/>
          </p:cNvSpPr>
          <p:nvPr userDrawn="1"/>
        </p:nvSpPr>
        <p:spPr>
          <a:xfrm>
            <a:off x="7153178" y="3524068"/>
            <a:ext cx="4406031" cy="27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latin typeface="Corbel" panose="020B0503020204020204" pitchFamily="34" charset="0"/>
              </a:rPr>
              <a:t>www.linkedin.com/company/nationaal-dataportaal-wegverkeer</a:t>
            </a:r>
            <a:endParaRPr lang="nl-NL" dirty="0">
              <a:latin typeface="Corbel" panose="020B0503020204020204" pitchFamily="34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29" y="3817682"/>
            <a:ext cx="168773" cy="168773"/>
          </a:xfrm>
          <a:prstGeom prst="rect">
            <a:avLst/>
          </a:prstGeom>
        </p:spPr>
      </p:pic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 txBox="1">
            <a:spLocks/>
          </p:cNvSpPr>
          <p:nvPr userDrawn="1"/>
        </p:nvSpPr>
        <p:spPr>
          <a:xfrm>
            <a:off x="7153178" y="3777006"/>
            <a:ext cx="4008463" cy="27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latin typeface="Corbel" panose="020B0503020204020204" pitchFamily="34" charset="0"/>
              </a:rPr>
              <a:t>@NDWnu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 txBox="1">
            <a:spLocks/>
          </p:cNvSpPr>
          <p:nvPr userDrawn="1"/>
        </p:nvSpPr>
        <p:spPr>
          <a:xfrm>
            <a:off x="7153178" y="3018188"/>
            <a:ext cx="2664051" cy="27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31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 txBox="1">
            <a:spLocks/>
          </p:cNvSpPr>
          <p:nvPr userDrawn="1"/>
        </p:nvSpPr>
        <p:spPr>
          <a:xfrm>
            <a:off x="7153177" y="2765248"/>
            <a:ext cx="2664051" cy="27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7146590" y="2817842"/>
            <a:ext cx="2363617" cy="249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7153177" y="3097221"/>
            <a:ext cx="2357031" cy="22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665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0" r:id="rId2"/>
    <p:sldLayoutId id="214748368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100" b="1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b="1" kern="1200" baseline="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3" b="17903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Werkgroep Wegkenmerken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smtClean="0"/>
              <a:t>16-11-2023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Special Kruispunten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720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10</a:t>
            </a:fld>
            <a:endParaRPr lang="nl-NL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1580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Special </a:t>
            </a:r>
            <a:r>
              <a:rPr lang="nl-NL" dirty="0" smtClean="0"/>
              <a:t>Kruispunten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16-11-2023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Special Kruispunten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2</a:t>
            </a:fld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nl-NL" sz="2400" dirty="0" smtClean="0"/>
              <a:t>Opening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De sprekers stellen zich voor – 5 min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Introductie (NDW) – 5 min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Presentatie Kruispunten in het NWB (SWECO) – 20 min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Presentatie </a:t>
            </a:r>
            <a:r>
              <a:rPr lang="nl-NL" sz="2400" dirty="0"/>
              <a:t>Nieuw LOD in NWB (</a:t>
            </a:r>
            <a:r>
              <a:rPr lang="nl-NL" sz="2400" dirty="0" err="1"/>
              <a:t>DAT.mobility</a:t>
            </a:r>
            <a:r>
              <a:rPr lang="nl-NL" sz="2400" dirty="0"/>
              <a:t>) – 20 min</a:t>
            </a:r>
          </a:p>
          <a:p>
            <a:pPr marL="342900" indent="-342900">
              <a:buFontTx/>
              <a:buChar char="-"/>
            </a:pPr>
            <a:endParaRPr lang="nl-NL" sz="2400" dirty="0" smtClean="0"/>
          </a:p>
          <a:p>
            <a:r>
              <a:rPr lang="nl-NL" sz="2400" dirty="0" smtClean="0"/>
              <a:t>Pauze – 10 min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Presentatie Informatiebehoefte </a:t>
            </a:r>
            <a:r>
              <a:rPr lang="nl-NL" sz="2400" dirty="0" smtClean="0"/>
              <a:t>kruispuntkenmerken </a:t>
            </a:r>
            <a:r>
              <a:rPr lang="nl-NL" sz="2400" dirty="0"/>
              <a:t>voor </a:t>
            </a:r>
            <a:r>
              <a:rPr lang="nl-NL" sz="2400" dirty="0" smtClean="0"/>
              <a:t>verkeersveiligheid </a:t>
            </a:r>
            <a:r>
              <a:rPr lang="nl-NL" sz="2400" dirty="0"/>
              <a:t>(ANTEA) – 20 min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Presentatie </a:t>
            </a:r>
            <a:r>
              <a:rPr lang="nl-NL" sz="2400" dirty="0"/>
              <a:t>Kruispunten </a:t>
            </a:r>
            <a:r>
              <a:rPr lang="nl-NL" sz="2400" dirty="0" smtClean="0"/>
              <a:t>data-inwinning–Behoeftes </a:t>
            </a:r>
            <a:r>
              <a:rPr lang="nl-NL" sz="2400" dirty="0"/>
              <a:t>en Methode (</a:t>
            </a:r>
            <a:r>
              <a:rPr lang="nl-NL" sz="2400" dirty="0" smtClean="0"/>
              <a:t>provincie NB) -  10 min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Discussie over stellingen (allen) – 30 min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623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sprekers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70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Kruispunten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43492" cy="435133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Wens om kruispuntinformatie te verzamelen en te registeren</a:t>
            </a:r>
          </a:p>
          <a:p>
            <a:pPr marL="573300" lvl="1" indent="-342900">
              <a:buFontTx/>
              <a:buChar char="-"/>
            </a:pPr>
            <a:r>
              <a:rPr lang="nl-NL" dirty="0" smtClean="0"/>
              <a:t>verkeersmodelering, verkeersveiligheid, plaatsbepaling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Verscheidenheid aan kruispunten in NL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Welke informatie en hoe gedetailleerd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Verschillende onderzoeken </a:t>
            </a:r>
            <a:r>
              <a:rPr lang="nl-NL" dirty="0" smtClean="0"/>
              <a:t>uitgevoerd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Klant en financiering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4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351" y="2570650"/>
            <a:ext cx="2273301" cy="17049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97" y="2570650"/>
            <a:ext cx="22733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28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2800" dirty="0" smtClean="0"/>
              <a:t>“De </a:t>
            </a:r>
            <a:r>
              <a:rPr lang="nl-NL" sz="2800" dirty="0"/>
              <a:t>definitie van een kruispunt doet er niet toe, zolang je de juiste data maar hebt</a:t>
            </a:r>
            <a:r>
              <a:rPr lang="nl-NL" sz="2800" dirty="0" smtClean="0"/>
              <a:t>.”</a:t>
            </a:r>
            <a:endParaRPr lang="nl-NL" sz="2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0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27600" cy="4351338"/>
          </a:xfrm>
        </p:spPr>
        <p:txBody>
          <a:bodyPr>
            <a:normAutofit/>
          </a:bodyPr>
          <a:lstStyle/>
          <a:p>
            <a:r>
              <a:rPr lang="nl-NL" sz="2800" dirty="0"/>
              <a:t>“Begin simpel en bouw later uit aan de hand van praktijkervaringen.”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Maak een titel in de voettekst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50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27600" cy="4351338"/>
          </a:xfrm>
        </p:spPr>
        <p:txBody>
          <a:bodyPr/>
          <a:lstStyle/>
          <a:p>
            <a:r>
              <a:rPr lang="nl-NL" sz="2800" dirty="0"/>
              <a:t>“Kruispunten eenmalig inwinnen en in het NWB opnemen is een no-</a:t>
            </a:r>
            <a:r>
              <a:rPr lang="nl-NL" sz="2800" dirty="0" err="1"/>
              <a:t>brainer</a:t>
            </a:r>
            <a:r>
              <a:rPr lang="nl-NL" sz="2800" dirty="0"/>
              <a:t>!” </a:t>
            </a:r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62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27600" cy="4351338"/>
          </a:xfrm>
        </p:spPr>
        <p:txBody>
          <a:bodyPr>
            <a:normAutofit/>
          </a:bodyPr>
          <a:lstStyle/>
          <a:p>
            <a:r>
              <a:rPr lang="nl-NL" sz="2800" dirty="0"/>
              <a:t>“Geef gas op de intersecties en negeer eerst de </a:t>
            </a:r>
            <a:r>
              <a:rPr lang="nl-NL" sz="2800" dirty="0" err="1"/>
              <a:t>wegmenten</a:t>
            </a:r>
            <a:r>
              <a:rPr lang="nl-NL" sz="2800" dirty="0"/>
              <a:t>”</a:t>
            </a:r>
          </a:p>
          <a:p>
            <a:endParaRPr lang="nl-NL" sz="2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Voer een datum in in de voettekst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Maak een titel in de voettekst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C681-DFB2-4870-80C2-9DF8BD7050E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17303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pagina'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pagina'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ekop pagina'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otpagina'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289</Words>
  <Application>Microsoft Office PowerPoint</Application>
  <PresentationFormat>Breedbeeld</PresentationFormat>
  <Paragraphs>59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Titelpagina's</vt:lpstr>
      <vt:lpstr>Content pagina's</vt:lpstr>
      <vt:lpstr>Sectiekop pagina's</vt:lpstr>
      <vt:lpstr>Slotpagina's</vt:lpstr>
      <vt:lpstr>PowerPoint-presentatie</vt:lpstr>
      <vt:lpstr>Agenda Special Kruispunten</vt:lpstr>
      <vt:lpstr>Introductie sprekers</vt:lpstr>
      <vt:lpstr>Introductie Kruispunten</vt:lpstr>
      <vt:lpstr>Stellingen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Vroom, Olaf (NDW)</dc:creator>
  <cp:lastModifiedBy>Beerda, Dirk Simon (WVL)</cp:lastModifiedBy>
  <cp:revision>58</cp:revision>
  <dcterms:created xsi:type="dcterms:W3CDTF">2022-04-26T14:04:30Z</dcterms:created>
  <dcterms:modified xsi:type="dcterms:W3CDTF">2023-11-16T11:39:38Z</dcterms:modified>
</cp:coreProperties>
</file>