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6" r:id="rId2"/>
    <p:sldId id="277" r:id="rId3"/>
    <p:sldId id="291" r:id="rId4"/>
    <p:sldId id="290" r:id="rId5"/>
    <p:sldId id="292" r:id="rId6"/>
    <p:sldId id="293" r:id="rId7"/>
    <p:sldId id="294" r:id="rId8"/>
    <p:sldId id="28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ach, Stan (CIV)" initials="SB" lastIdx="1" clrIdx="0">
    <p:extLst>
      <p:ext uri="{19B8F6BF-5375-455C-9EA6-DF929625EA0E}">
        <p15:presenceInfo xmlns:p15="http://schemas.microsoft.com/office/powerpoint/2012/main" userId="Banach, Stan (CIV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72C15-BF3D-4A35-9519-95311AAE71FB}" v="1" dt="2024-05-07T16:15:34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1" d="100"/>
          <a:sy n="91" d="100"/>
        </p:scale>
        <p:origin x="135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9B199-8545-456C-8833-59BB4BE679F8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76611-F593-4776-9704-D950264E2F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4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1EFEAE-4FB5-4BA9-BCEE-B9A49DE56678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5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83301" y="0"/>
            <a:ext cx="6108700" cy="6858000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5706534" y="-1588"/>
            <a:ext cx="4690533" cy="1855788"/>
            <a:chOff x="2696" y="-1"/>
            <a:chExt cx="2216" cy="1169"/>
          </a:xfrm>
        </p:grpSpPr>
        <p:pic>
          <p:nvPicPr>
            <p:cNvPr id="6" name="Picture 7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6" y="-1"/>
              <a:ext cx="384" cy="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8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0" y="100"/>
              <a:ext cx="1812" cy="1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8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16184" y="2878138"/>
            <a:ext cx="4798483" cy="857250"/>
          </a:xfrm>
        </p:spPr>
        <p:txBody>
          <a:bodyPr bIns="0"/>
          <a:lstStyle>
            <a:lvl1pPr defTabSz="608013" eaLnBrk="0" hangingPunct="0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altLang="nl-NL" noProof="0"/>
              <a:t>Click to edit Master 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16184" y="3778250"/>
            <a:ext cx="4798483" cy="1752600"/>
          </a:xfrm>
        </p:spPr>
        <p:txBody>
          <a:bodyPr bIns="0"/>
          <a:lstStyle>
            <a:lvl1pPr marL="0" indent="1588" defTabSz="608013" eaLnBrk="0" hangingPunct="0">
              <a:buFont typeface="Arial" charset="0"/>
              <a:buNone/>
              <a:defRPr/>
            </a:lvl1pPr>
          </a:lstStyle>
          <a:p>
            <a:pPr lvl="0"/>
            <a:r>
              <a:rPr lang="en-GB" altLang="nl-NL" noProof="0"/>
              <a:t>Click to edit Master subtitle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716185" y="6515100"/>
            <a:ext cx="5242983" cy="2095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l">
              <a:defRPr smtClean="0"/>
            </a:lvl1pPr>
          </a:lstStyle>
          <a:p>
            <a:pPr>
              <a:defRPr/>
            </a:pPr>
            <a:fld id="{761CF1C5-219E-45DA-8672-B71862CF9B3A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2231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D8A69-D201-451F-932F-F45BCAB414F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50AC2-5C2E-4E7C-A10B-44313AC132B0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9866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23351" y="1295401"/>
            <a:ext cx="2800349" cy="49117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2300" y="1295401"/>
            <a:ext cx="8197851" cy="49117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351E2-0927-4B6A-AC05-6597D3499E5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99FA3-E0CC-4CD2-9050-ABC486EC3317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659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lgdia met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000" y="1295999"/>
            <a:ext cx="112032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624417" y="2070000"/>
            <a:ext cx="11203200" cy="4140000"/>
          </a:xfrm>
        </p:spPr>
        <p:txBody>
          <a:bodyPr/>
          <a:lstStyle>
            <a:lvl4pPr marL="1274763" indent="-285750">
              <a:buFont typeface="Verdana" pitchFamily="34" charset="0"/>
              <a:buChar char="–"/>
              <a:defRPr sz="1800"/>
            </a:lvl4pPr>
            <a:lvl5pPr marL="1631950" indent="-285750">
              <a:buFont typeface="Verdana" pitchFamily="34" charset="0"/>
              <a:buChar char="»"/>
              <a:defRPr/>
            </a:lvl5pPr>
          </a:lstStyle>
          <a:p>
            <a:pPr lvl="0"/>
            <a:r>
              <a:rPr lang="nl-NL" noProof="0" dirty="0" err="1"/>
              <a:t>Klik</a:t>
            </a:r>
            <a:r>
              <a:rPr lang="nl-NL" noProof="0" dirty="0"/>
              <a:t> </a:t>
            </a:r>
            <a:r>
              <a:rPr lang="nl-NL" noProof="0" dirty="0" err="1"/>
              <a:t>om</a:t>
            </a:r>
            <a:r>
              <a:rPr lang="nl-NL" noProof="0" dirty="0"/>
              <a:t> de </a:t>
            </a:r>
            <a:r>
              <a:rPr lang="nl-NL" noProof="0" dirty="0" err="1"/>
              <a:t>modelstijlen</a:t>
            </a:r>
            <a:r>
              <a:rPr lang="nl-NL" noProof="0" dirty="0"/>
              <a:t> </a:t>
            </a:r>
            <a:r>
              <a:rPr lang="nl-NL" noProof="0" dirty="0" err="1"/>
              <a:t>te</a:t>
            </a:r>
            <a:r>
              <a:rPr lang="nl-NL" noProof="0" dirty="0"/>
              <a:t> </a:t>
            </a:r>
            <a:r>
              <a:rPr lang="nl-NL" noProof="0" dirty="0" err="1"/>
              <a:t>bewerken</a:t>
            </a:r>
            <a:endParaRPr lang="nl-NL" noProof="0" dirty="0"/>
          </a:p>
          <a:p>
            <a:pPr lvl="1"/>
            <a:r>
              <a:rPr lang="nl-NL" noProof="0" dirty="0" err="1"/>
              <a:t>Tweede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  <a:p>
            <a:pPr lvl="2"/>
            <a:r>
              <a:rPr lang="nl-NL" noProof="0" dirty="0" err="1"/>
              <a:t>Derde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  <a:p>
            <a:pPr lvl="3"/>
            <a:r>
              <a:rPr lang="nl-NL" noProof="0" dirty="0" err="1"/>
              <a:t>Vierde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  <a:p>
            <a:pPr lvl="4"/>
            <a:r>
              <a:rPr lang="nl-NL" noProof="0" dirty="0" err="1"/>
              <a:t>Vijfde</a:t>
            </a:r>
            <a:r>
              <a:rPr lang="nl-NL" noProof="0" dirty="0"/>
              <a:t> </a:t>
            </a:r>
            <a:r>
              <a:rPr lang="nl-NL" noProof="0" dirty="0" err="1"/>
              <a:t>niveau</a:t>
            </a:r>
            <a:endParaRPr lang="nl-NL" noProof="0" dirty="0"/>
          </a:p>
        </p:txBody>
      </p:sp>
      <p:sp>
        <p:nvSpPr>
          <p:cNvPr id="4" name="Date Placeholder 1" descr="Date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0AF0-0D21-4355-8893-10BDC81A479D}" type="datetime4">
              <a:rPr lang="nl-NL"/>
              <a:pPr>
                <a:defRPr/>
              </a:pPr>
              <a:t>16 oktober 2024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743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2" y="992660"/>
            <a:ext cx="1120140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2300" y="1844825"/>
            <a:ext cx="11201400" cy="436230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A4B5B-93C5-4D33-9581-ABC3501858AA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E53C-3DBF-4B73-A85F-A775D0C01456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894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22E1A-A1E3-4856-ABBB-BAFDC9ADD2F5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B656D-7612-4AC5-9664-1EEC06EB4BAE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7185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992660"/>
            <a:ext cx="1120140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2301" y="1916833"/>
            <a:ext cx="5499100" cy="42902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24601" y="1916833"/>
            <a:ext cx="5499100" cy="42902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3323D-4615-4FD2-9453-7022CCA288EC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DE36-E6D5-4053-810F-30359316F952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524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8D0CC-B629-4F89-B6F8-A34639D8B7DB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9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D16BB-8CD2-4C4B-A5CE-A755C80C7019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7207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992660"/>
            <a:ext cx="1120140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2622F-DD5D-4B42-AB72-8E8917F842F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5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35FA-2B17-4A4F-87B4-F1C0017C38BA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985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7FF9F-8F29-4304-8D04-4AC5BECA9C8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4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0716-E37D-499F-9C83-069B64A7503F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33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03573-8FF0-4790-B607-3A782E119CA6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4589-80A4-4DB3-9A1A-74DF98C95DAA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813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312CE-824B-4D16-A7B4-7CCA614701E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C44CF-4D0A-4B26-8D02-D99B1BF075F5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791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1011238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350000"/>
            <a:ext cx="12192000" cy="508000"/>
          </a:xfrm>
          <a:prstGeom prst="rect">
            <a:avLst/>
          </a:prstGeom>
          <a:solidFill>
            <a:srgbClr val="FBD3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 sz="24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1295401"/>
            <a:ext cx="11201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2068513"/>
            <a:ext cx="112014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6185" y="6611938"/>
            <a:ext cx="3221567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2300" y="6611938"/>
            <a:ext cx="254000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06C53C9-8406-4E79-9C1A-AE2A540707E3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85868" y="6611938"/>
            <a:ext cx="2010833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EB02522-8C4F-4DBE-98DE-4D7F04B1E24D}" type="datetime4">
              <a:rPr lang="nl-NL" altLang="nl-NL"/>
              <a:pPr>
                <a:defRPr/>
              </a:pPr>
              <a:t>16 oktober 2024</a:t>
            </a:fld>
            <a:endParaRPr lang="nl-NL" altLang="nl-NL"/>
          </a:p>
        </p:txBody>
      </p:sp>
      <p:pic>
        <p:nvPicPr>
          <p:cNvPr id="1033" name="Picture 9" descr="RO_VW_dia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1" t="15443" r="46289" b="20656"/>
          <a:stretch>
            <a:fillRect/>
          </a:stretch>
        </p:blipFill>
        <p:spPr bwMode="auto">
          <a:xfrm>
            <a:off x="5835651" y="1"/>
            <a:ext cx="52493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3028952" y="6434138"/>
            <a:ext cx="3219449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08013">
              <a:defRPr>
                <a:solidFill>
                  <a:schemeClr val="tx1"/>
                </a:solidFill>
                <a:latin typeface="Arial" charset="0"/>
              </a:defRPr>
            </a:lvl1pPr>
            <a:lvl2pPr marL="303213" defTabSz="608013">
              <a:defRPr>
                <a:solidFill>
                  <a:schemeClr val="tx1"/>
                </a:solidFill>
                <a:latin typeface="Arial" charset="0"/>
              </a:defRPr>
            </a:lvl2pPr>
            <a:lvl3pPr marL="608013" defTabSz="608013">
              <a:defRPr>
                <a:solidFill>
                  <a:schemeClr val="tx1"/>
                </a:solidFill>
                <a:latin typeface="Arial" charset="0"/>
              </a:defRPr>
            </a:lvl3pPr>
            <a:lvl4pPr marL="911225" defTabSz="608013">
              <a:defRPr>
                <a:solidFill>
                  <a:schemeClr val="tx1"/>
                </a:solidFill>
                <a:latin typeface="Arial" charset="0"/>
              </a:defRPr>
            </a:lvl4pPr>
            <a:lvl5pPr marL="1214438" defTabSz="608013">
              <a:defRPr>
                <a:solidFill>
                  <a:schemeClr val="tx1"/>
                </a:solidFill>
                <a:latin typeface="Arial" charset="0"/>
              </a:defRPr>
            </a:lvl5pPr>
            <a:lvl6pPr marL="16716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288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860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432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endParaRPr lang="en-US" altLang="nl-NL" sz="100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716184" y="6423026"/>
            <a:ext cx="4205816" cy="1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08013">
              <a:defRPr>
                <a:solidFill>
                  <a:schemeClr val="tx1"/>
                </a:solidFill>
                <a:latin typeface="Arial" charset="0"/>
              </a:defRPr>
            </a:lvl1pPr>
            <a:lvl2pPr marL="303213" defTabSz="608013">
              <a:defRPr>
                <a:solidFill>
                  <a:schemeClr val="tx1"/>
                </a:solidFill>
                <a:latin typeface="Arial" charset="0"/>
              </a:defRPr>
            </a:lvl2pPr>
            <a:lvl3pPr marL="608013" defTabSz="608013">
              <a:defRPr>
                <a:solidFill>
                  <a:schemeClr val="tx1"/>
                </a:solidFill>
                <a:latin typeface="Arial" charset="0"/>
              </a:defRPr>
            </a:lvl3pPr>
            <a:lvl4pPr marL="911225" defTabSz="608013">
              <a:defRPr>
                <a:solidFill>
                  <a:schemeClr val="tx1"/>
                </a:solidFill>
                <a:latin typeface="Arial" charset="0"/>
              </a:defRPr>
            </a:lvl4pPr>
            <a:lvl5pPr marL="1214438" defTabSz="608013">
              <a:defRPr>
                <a:solidFill>
                  <a:schemeClr val="tx1"/>
                </a:solidFill>
                <a:latin typeface="Arial" charset="0"/>
              </a:defRPr>
            </a:lvl5pPr>
            <a:lvl6pPr marL="16716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288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860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43238" defTabSz="6080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nl-NL" altLang="nl-NL" sz="1000">
                <a:latin typeface="Verdana" pitchFamily="34" charset="0"/>
                <a:cs typeface="Arial" charset="0"/>
              </a:rPr>
              <a:t>Rijkswaterstaat</a:t>
            </a:r>
          </a:p>
        </p:txBody>
      </p:sp>
    </p:spTree>
    <p:extLst>
      <p:ext uri="{BB962C8B-B14F-4D97-AF65-F5344CB8AC3E}">
        <p14:creationId xmlns:p14="http://schemas.microsoft.com/office/powerpoint/2010/main" val="426192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6"/>
          <p:cNvSpPr>
            <a:spLocks noGrp="1"/>
          </p:cNvSpPr>
          <p:nvPr>
            <p:ph type="ctrTitle"/>
          </p:nvPr>
        </p:nvSpPr>
        <p:spPr>
          <a:xfrm>
            <a:off x="6561138" y="1916113"/>
            <a:ext cx="4575422" cy="3601119"/>
          </a:xfrm>
        </p:spPr>
        <p:txBody>
          <a:bodyPr/>
          <a:lstStyle/>
          <a:p>
            <a:r>
              <a:rPr lang="nl-NL" altLang="nl-NL" sz="2800" b="1" dirty="0"/>
              <a:t>NWB productievoortgang</a:t>
            </a:r>
            <a:br>
              <a:rPr lang="nl-NL" altLang="nl-NL" sz="2800" b="1" dirty="0"/>
            </a:br>
            <a:br>
              <a:rPr lang="nl-NL" altLang="nl-NL" sz="2800" b="1" dirty="0"/>
            </a:br>
            <a:br>
              <a:rPr lang="nl-NL" altLang="nl-NL" sz="2800" b="1" dirty="0"/>
            </a:br>
            <a:r>
              <a:rPr lang="nl-NL" altLang="nl-NL" sz="1400" b="1" i="1" dirty="0"/>
              <a:t>NWB </a:t>
            </a:r>
            <a:r>
              <a:rPr lang="nl-NL" altLang="nl-NL" sz="1400" b="1" i="1" dirty="0" err="1"/>
              <a:t>gebruikerswebinar</a:t>
            </a:r>
            <a:r>
              <a:rPr lang="nl-NL" altLang="nl-NL" sz="1400" b="1" i="1" dirty="0"/>
              <a:t> – 17-10-2024</a:t>
            </a:r>
            <a:endParaRPr lang="nl-NL" altLang="nl-NL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kstvak 2"/>
          <p:cNvSpPr txBox="1">
            <a:spLocks noChangeArrowheads="1"/>
          </p:cNvSpPr>
          <p:nvPr/>
        </p:nvSpPr>
        <p:spPr bwMode="auto">
          <a:xfrm>
            <a:off x="7464425" y="6208713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nl-NL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nl-NL" sz="1200" b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35360" y="6199320"/>
            <a:ext cx="410445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Stan Banach – Product Manager </a:t>
            </a:r>
          </a:p>
          <a:p>
            <a:r>
              <a:rPr lang="en-US" sz="1050" dirty="0" err="1"/>
              <a:t>Rijkswaterstaat</a:t>
            </a:r>
            <a:endParaRPr lang="en-US" sz="1050" dirty="0"/>
          </a:p>
          <a:p>
            <a:r>
              <a:rPr lang="en-US" sz="1050" dirty="0"/>
              <a:t>CIV – IGA - DOA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1972849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Agenda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Data </a:t>
            </a:r>
            <a:r>
              <a:rPr lang="en-US" dirty="0" err="1"/>
              <a:t>inhoudelijke</a:t>
            </a:r>
            <a:r>
              <a:rPr lang="en-US" dirty="0"/>
              <a:t> </a:t>
            </a:r>
            <a:r>
              <a:rPr lang="en-US" dirty="0" err="1"/>
              <a:t>zaken</a:t>
            </a:r>
            <a:r>
              <a:rPr lang="en-US" dirty="0"/>
              <a:t>: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en-US" dirty="0"/>
              <a:t> </a:t>
            </a:r>
            <a:r>
              <a:rPr lang="en-US" dirty="0" err="1"/>
              <a:t>werkzaamheden</a:t>
            </a:r>
            <a:endParaRPr lang="en-US" dirty="0"/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en-US" dirty="0"/>
              <a:t> </a:t>
            </a:r>
            <a:r>
              <a:rPr lang="en-US" dirty="0" err="1"/>
              <a:t>werkzaamheden</a:t>
            </a:r>
            <a:endParaRPr lang="en-US" dirty="0"/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starten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/>
              <a:t>werkzaamheden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Technische</a:t>
            </a:r>
            <a:r>
              <a:rPr lang="en-US" dirty="0"/>
              <a:t> </a:t>
            </a:r>
            <a:r>
              <a:rPr lang="en-US" dirty="0" err="1"/>
              <a:t>werkzaamheden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9167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afgeronde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Grootschalige administratieve verbeteringen :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Rijrichtingen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Losliggende wegbeheerder wegvakken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Acties </a:t>
            </a:r>
            <a:r>
              <a:rPr lang="nl-NL" dirty="0" err="1"/>
              <a:t>nav</a:t>
            </a:r>
            <a:r>
              <a:rPr lang="nl-NL" dirty="0"/>
              <a:t> wijziging specificaties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Potloodpunten</a:t>
            </a:r>
          </a:p>
          <a:p>
            <a:pPr lvl="1"/>
            <a:endParaRPr lang="nl-NL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dirty="0"/>
              <a:t>BST code aanpassingen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Verbeterslagen op RB, PAR, DST, BU/BUS, BVP, NRB, PKP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Voetgangerszone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Woonerf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Aanpassen NWB naar nieuwe BST codes specificaties (bijv. turborotonde intekenen)</a:t>
            </a:r>
          </a:p>
          <a:p>
            <a:pPr lvl="1"/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423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Bulk mutaties vanuit gebruikers 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Wegbeheerder wijzigingen (Scheldestromen/Waterland)</a:t>
            </a:r>
          </a:p>
          <a:p>
            <a:pPr lvl="1"/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Aangeleverde netwerk naar NWB </a:t>
            </a:r>
            <a:r>
              <a:rPr lang="nl-NL" dirty="0" err="1">
                <a:solidFill>
                  <a:schemeClr val="accent3">
                    <a:lumMod val="75000"/>
                  </a:schemeClr>
                </a:solidFill>
              </a:rPr>
              <a:t>specs</a:t>
            </a:r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 zetten (grote gemeentes)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Meldingen vanuit George (wegvakken inbrengen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tbv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verkeersbord koppeling)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Routeringsvraagstukken:</a:t>
            </a:r>
          </a:p>
          <a:p>
            <a:pPr lvl="1"/>
            <a:r>
              <a:rPr lang="nl-NL" dirty="0">
                <a:solidFill>
                  <a:schemeClr val="tx2"/>
                </a:solidFill>
              </a:rPr>
              <a:t>Routeringsproblemen (900 locaties) (65%)</a:t>
            </a:r>
          </a:p>
          <a:p>
            <a:pPr lvl="1"/>
            <a:endParaRPr lang="nl-NL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 dirty="0" err="1"/>
              <a:t>tbv</a:t>
            </a:r>
            <a:r>
              <a:rPr lang="en-US" dirty="0"/>
              <a:t> </a:t>
            </a:r>
            <a:r>
              <a:rPr lang="en-US" dirty="0" err="1"/>
              <a:t>verbeterslagen</a:t>
            </a:r>
            <a:r>
              <a:rPr lang="en-US" dirty="0"/>
              <a:t>: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Ontbrekende wegvakken uit verkeersbesluiten / verkeersborden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Ontbrekende wegvakken uit BRT (Top10NL – hartlijnen)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281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ongoing</a:t>
            </a:r>
            <a:r>
              <a:rPr lang="nl-NL" dirty="0">
                <a:solidFill>
                  <a:schemeClr val="tx1"/>
                </a:solidFill>
              </a:rPr>
              <a:t> werkzaamheden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Fietspaden toevoegen uit BGT: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Ontbrekende fietspaden toevoegen (heel Nederland)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</a:rPr>
              <a:t>mbv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Fietsersbond data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Doorsteekjes fietspad</a:t>
            </a:r>
          </a:p>
          <a:p>
            <a:endParaRPr lang="nl-NL" dirty="0"/>
          </a:p>
          <a:p>
            <a:pPr marL="57150" indent="0">
              <a:buNone/>
            </a:pPr>
            <a:r>
              <a:rPr lang="en-US" dirty="0"/>
              <a:t>Diverse </a:t>
            </a:r>
            <a:r>
              <a:rPr lang="en-US" dirty="0" err="1"/>
              <a:t>verbeterslagen</a:t>
            </a:r>
            <a:r>
              <a:rPr lang="en-US" dirty="0"/>
              <a:t>:</a:t>
            </a:r>
            <a:endParaRPr lang="en-US" dirty="0">
              <a:ea typeface="+mn-ea"/>
              <a:cs typeface="+mn-cs"/>
            </a:endParaRPr>
          </a:p>
          <a:p>
            <a:pPr lvl="1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Onterechte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overbodige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juncties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S-Routes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toevoegen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(heel Nederland)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Maximum snelheid - NOA opschonen 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Wegcategorie: onverharde wegen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Verouderde situaties/gemeenten - corrigeren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Doorgaande wegen die in werkelijkheid doodlopend zijn (+/- 1800 locaties - 65%)</a:t>
            </a:r>
          </a:p>
          <a:p>
            <a:pPr lvl="1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Junctie problemen verbeteren (80 locaties)</a:t>
            </a:r>
          </a:p>
          <a:p>
            <a:pPr lvl="1"/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nl-N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279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NWB inhoudelijke 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nog op te pakken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Acties </a:t>
            </a:r>
            <a:r>
              <a:rPr lang="nl-NL" dirty="0" err="1"/>
              <a:t>tbv</a:t>
            </a:r>
            <a:r>
              <a:rPr lang="nl-NL" dirty="0"/>
              <a:t> Basisregistraties: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Wegvakken &lt;80% binnen een BGT vlak liggen (starten na geometrische correctie)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Wegvakken door panden (starten na geometrische correctie)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Diverse verbeterslagen:</a:t>
            </a:r>
          </a:p>
          <a:p>
            <a:pPr lvl="1"/>
            <a:r>
              <a:rPr lang="nl-NL" dirty="0" err="1">
                <a:solidFill>
                  <a:schemeClr val="accent4">
                    <a:lumMod val="75000"/>
                  </a:schemeClr>
                </a:solidFill>
              </a:rPr>
              <a:t>Hectoborden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 niet op de juiste plek (</a:t>
            </a:r>
            <a:r>
              <a:rPr lang="nl-NL" dirty="0" err="1">
                <a:solidFill>
                  <a:schemeClr val="accent4">
                    <a:lumMod val="75000"/>
                  </a:schemeClr>
                </a:solidFill>
              </a:rPr>
              <a:t>ikv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 SWUNG)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Grenswegen (landsgrenzen) - netwerk sluitend te krijgen </a:t>
            </a:r>
          </a:p>
          <a:p>
            <a:pPr lvl="1"/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RPE-code verbeteren</a:t>
            </a:r>
          </a:p>
          <a:p>
            <a:pPr lvl="1"/>
            <a:endParaRPr lang="nl-NL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6873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NWB &amp; WKD </a:t>
            </a:r>
            <a:r>
              <a:rPr lang="en-US" dirty="0" err="1">
                <a:solidFill>
                  <a:schemeClr val="tx1"/>
                </a:solidFill>
              </a:rPr>
              <a:t>technische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werkzaamheden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Technische</a:t>
            </a:r>
            <a:r>
              <a:rPr lang="en-US" dirty="0"/>
              <a:t> </a:t>
            </a:r>
            <a:r>
              <a:rPr lang="en-US" dirty="0" err="1"/>
              <a:t>aanpassingen</a:t>
            </a:r>
            <a:r>
              <a:rPr lang="en-US" dirty="0"/>
              <a:t> </a:t>
            </a:r>
            <a:r>
              <a:rPr lang="en-US" dirty="0" err="1"/>
              <a:t>tav</a:t>
            </a:r>
            <a:r>
              <a:rPr lang="en-US" dirty="0"/>
              <a:t> </a:t>
            </a:r>
            <a:r>
              <a:rPr lang="en-US" dirty="0" err="1"/>
              <a:t>gebruikers</a:t>
            </a:r>
            <a:r>
              <a:rPr lang="en-US" dirty="0"/>
              <a:t>: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BST_codes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verplicht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veld</a:t>
            </a:r>
          </a:p>
          <a:p>
            <a:pPr lvl="1"/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Export </a:t>
            </a:r>
            <a:r>
              <a:rPr lang="en-US" dirty="0" err="1">
                <a:solidFill>
                  <a:schemeClr val="tx2"/>
                </a:solidFill>
              </a:rPr>
              <a:t>formaten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dirty="0" err="1">
                <a:solidFill>
                  <a:schemeClr val="tx2"/>
                </a:solidFill>
              </a:rPr>
              <a:t>oa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Geopackage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WKD </a:t>
            </a:r>
            <a:r>
              <a:rPr lang="en-US" dirty="0" err="1">
                <a:solidFill>
                  <a:schemeClr val="tx2"/>
                </a:solidFill>
              </a:rPr>
              <a:t>datacirkels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kolomindeling</a:t>
            </a:r>
            <a:r>
              <a:rPr lang="en-US" dirty="0">
                <a:solidFill>
                  <a:schemeClr val="tx2"/>
                </a:solidFill>
              </a:rPr>
              <a:t> (V2 </a:t>
            </a:r>
            <a:r>
              <a:rPr lang="en-US" dirty="0" err="1">
                <a:solidFill>
                  <a:schemeClr val="tx2"/>
                </a:solidFill>
              </a:rPr>
              <a:t>varianten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WKD </a:t>
            </a:r>
            <a:r>
              <a:rPr lang="en-US" dirty="0" err="1">
                <a:solidFill>
                  <a:schemeClr val="tx2"/>
                </a:solidFill>
              </a:rPr>
              <a:t>Begindatum</a:t>
            </a:r>
            <a:r>
              <a:rPr lang="en-US" dirty="0">
                <a:solidFill>
                  <a:schemeClr val="tx2"/>
                </a:solidFill>
              </a:rPr>
              <a:t> &lt;-&gt; WVK_ID </a:t>
            </a:r>
            <a:r>
              <a:rPr lang="en-US" dirty="0" err="1">
                <a:solidFill>
                  <a:schemeClr val="tx2"/>
                </a:solidFill>
              </a:rPr>
              <a:t>kolom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omdraaien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WKD </a:t>
            </a:r>
            <a:r>
              <a:rPr lang="en-US" dirty="0" err="1">
                <a:solidFill>
                  <a:schemeClr val="tx2"/>
                </a:solidFill>
              </a:rPr>
              <a:t>lijngeometrie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toevoegen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naast</a:t>
            </a:r>
            <a:r>
              <a:rPr lang="en-US" dirty="0">
                <a:solidFill>
                  <a:schemeClr val="tx2"/>
                </a:solidFill>
              </a:rPr>
              <a:t> .csv</a:t>
            </a:r>
          </a:p>
          <a:p>
            <a:pPr lvl="1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r>
              <a:rPr lang="en-US" dirty="0" err="1">
                <a:solidFill>
                  <a:schemeClr val="tx2"/>
                </a:solidFill>
              </a:rPr>
              <a:t>Mutatieproduct</a:t>
            </a:r>
            <a:r>
              <a:rPr lang="en-US" dirty="0">
                <a:solidFill>
                  <a:schemeClr val="tx2"/>
                </a:solidFill>
              </a:rPr>
              <a:t> Max </a:t>
            </a:r>
            <a:r>
              <a:rPr lang="en-US" dirty="0" err="1">
                <a:solidFill>
                  <a:schemeClr val="tx2"/>
                </a:solidFill>
              </a:rPr>
              <a:t>snelheden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2A4B5B-93C5-4D33-9581-ABC3501858AA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3904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Einde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endParaRPr lang="en-US" dirty="0"/>
          </a:p>
          <a:p>
            <a:pPr lvl="5"/>
            <a:endParaRPr lang="en-US" dirty="0"/>
          </a:p>
          <a:p>
            <a:pPr lvl="5"/>
            <a:endParaRPr lang="en-US" dirty="0"/>
          </a:p>
          <a:p>
            <a:pPr lvl="5"/>
            <a:endParaRPr lang="en-US" dirty="0"/>
          </a:p>
          <a:p>
            <a:pPr lvl="5"/>
            <a:r>
              <a:rPr lang="en-US" dirty="0" err="1"/>
              <a:t>Vragen</a:t>
            </a:r>
            <a:r>
              <a:rPr lang="en-US" dirty="0"/>
              <a:t>?</a:t>
            </a:r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2A4B5B-93C5-4D33-9581-ABC3501858AA}" type="slidenum">
              <a:rPr kumimoji="0" lang="nl-NL" altLang="nl-NL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400256" y="5437353"/>
            <a:ext cx="3246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Nationaalwegenbestand.nl</a:t>
            </a:r>
          </a:p>
          <a:p>
            <a:r>
              <a:rPr lang="en-US" dirty="0"/>
              <a:t>NWB@rws.nl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3337978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2419</TotalTime>
  <Words>344</Words>
  <Application>Microsoft Office PowerPoint</Application>
  <PresentationFormat>Breedbeeld</PresentationFormat>
  <Paragraphs>89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1_Default Design</vt:lpstr>
      <vt:lpstr>NWB productievoortgang   NWB gebruikerswebinar – 17-10-2024</vt:lpstr>
      <vt:lpstr>Agenda</vt:lpstr>
      <vt:lpstr>NWB inhoudelijke afgeronde werkzaamheden</vt:lpstr>
      <vt:lpstr>NWB inhoudelijke ongoing werkzaamheden</vt:lpstr>
      <vt:lpstr>NWB inhoudelijke ongoing werkzaamheden</vt:lpstr>
      <vt:lpstr>NWB inhoudelijke nog op te pakken</vt:lpstr>
      <vt:lpstr>NWB &amp; WKD technische werkzaamheden</vt:lpstr>
      <vt:lpstr>Einde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Banach, Stan (CIV)</dc:creator>
  <cp:lastModifiedBy>Banach, Stan (RWS CIV)</cp:lastModifiedBy>
  <cp:revision>72</cp:revision>
  <dcterms:created xsi:type="dcterms:W3CDTF">2023-03-22T09:48:32Z</dcterms:created>
  <dcterms:modified xsi:type="dcterms:W3CDTF">2024-10-16T12:06:42Z</dcterms:modified>
</cp:coreProperties>
</file>