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76" r:id="rId2"/>
    <p:sldId id="277" r:id="rId3"/>
    <p:sldId id="291" r:id="rId4"/>
    <p:sldId id="290" r:id="rId5"/>
    <p:sldId id="292" r:id="rId6"/>
    <p:sldId id="293" r:id="rId7"/>
    <p:sldId id="294" r:id="rId8"/>
    <p:sldId id="288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nach, Stan (CIV)" initials="SB" lastIdx="1" clrIdx="0">
    <p:extLst>
      <p:ext uri="{19B8F6BF-5375-455C-9EA6-DF929625EA0E}">
        <p15:presenceInfo xmlns:p15="http://schemas.microsoft.com/office/powerpoint/2012/main" userId="Banach, Stan (CIV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E72C15-BF3D-4A35-9519-95311AAE71FB}" v="1" dt="2024-05-07T16:15:34.9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91" d="100"/>
          <a:sy n="91" d="100"/>
        </p:scale>
        <p:origin x="135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29B199-8545-456C-8833-59BB4BE679F8}" type="datetimeFigureOut">
              <a:rPr lang="nl-NL" smtClean="0"/>
              <a:t>16-10-2024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776611-F593-4776-9704-D950264E2F1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5247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01EFEAE-4FB5-4BA9-BCEE-B9A49DE56678}" type="slidenum">
              <a:rPr kumimoji="0" lang="nl-NL" altLang="nl-NL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nl-NL" altLang="nl-NL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l-NL" altLang="nl-NL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0151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083301" y="0"/>
            <a:ext cx="6108700" cy="6858000"/>
          </a:xfrm>
          <a:prstGeom prst="rect">
            <a:avLst/>
          </a:prstGeom>
          <a:solidFill>
            <a:srgbClr val="FBD32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nl-NL" altLang="nl-NL" sz="2400"/>
          </a:p>
        </p:txBody>
      </p: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5706534" y="-1588"/>
            <a:ext cx="4690533" cy="1855788"/>
            <a:chOff x="2696" y="-1"/>
            <a:chExt cx="2216" cy="1169"/>
          </a:xfrm>
        </p:grpSpPr>
        <p:pic>
          <p:nvPicPr>
            <p:cNvPr id="6" name="Picture 7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96" y="-1"/>
              <a:ext cx="384" cy="9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" name="Picture 8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00" y="100"/>
              <a:ext cx="1812" cy="10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280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716184" y="2878138"/>
            <a:ext cx="4798483" cy="857250"/>
          </a:xfrm>
        </p:spPr>
        <p:txBody>
          <a:bodyPr bIns="0"/>
          <a:lstStyle>
            <a:lvl1pPr defTabSz="608013" eaLnBrk="0" hangingPunct="0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GB" altLang="nl-NL" noProof="0"/>
              <a:t>Click to edit Master title style</a:t>
            </a:r>
          </a:p>
        </p:txBody>
      </p:sp>
      <p:sp>
        <p:nvSpPr>
          <p:cNvPr id="1280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716184" y="3778250"/>
            <a:ext cx="4798483" cy="1752600"/>
          </a:xfrm>
        </p:spPr>
        <p:txBody>
          <a:bodyPr bIns="0"/>
          <a:lstStyle>
            <a:lvl1pPr marL="0" indent="1588" defTabSz="608013" eaLnBrk="0" hangingPunct="0">
              <a:buFont typeface="Arial" charset="0"/>
              <a:buNone/>
              <a:defRPr/>
            </a:lvl1pPr>
          </a:lstStyle>
          <a:p>
            <a:pPr lvl="0"/>
            <a:r>
              <a:rPr lang="en-GB" altLang="nl-NL" noProof="0"/>
              <a:t>Click to edit Master subtitle style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716185" y="6515100"/>
            <a:ext cx="5242983" cy="209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 algn="l">
              <a:defRPr smtClean="0"/>
            </a:lvl1pPr>
          </a:lstStyle>
          <a:p>
            <a:pPr>
              <a:defRPr/>
            </a:pPr>
            <a:fld id="{761CF1C5-219E-45DA-8672-B71862CF9B3A}" type="datetime4">
              <a:rPr lang="nl-NL" altLang="nl-NL"/>
              <a:pPr>
                <a:defRPr/>
              </a:pPr>
              <a:t>16 oktober 2024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22316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D8A69-D201-451F-932F-F45BCAB414F0}" type="slidenum">
              <a:rPr lang="nl-NL" altLang="nl-NL"/>
              <a:pPr/>
              <a:t>‹nr.›</a:t>
            </a:fld>
            <a:endParaRPr lang="nl-NL" altLang="nl-NL"/>
          </a:p>
        </p:txBody>
      </p:sp>
      <p:sp>
        <p:nvSpPr>
          <p:cNvPr id="6" name="shpTitel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D50AC2-5C2E-4E7C-A10B-44313AC132B0}" type="datetime4">
              <a:rPr lang="nl-NL" altLang="nl-NL"/>
              <a:pPr>
                <a:defRPr/>
              </a:pPr>
              <a:t>16 oktober 2024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79866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9023351" y="1295401"/>
            <a:ext cx="2800349" cy="49117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22300" y="1295401"/>
            <a:ext cx="8197851" cy="49117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5351E2-0927-4B6A-AC05-6597D3499E53}" type="slidenum">
              <a:rPr lang="nl-NL" altLang="nl-NL"/>
              <a:pPr/>
              <a:t>‹nr.›</a:t>
            </a:fld>
            <a:endParaRPr lang="nl-NL" altLang="nl-NL"/>
          </a:p>
        </p:txBody>
      </p:sp>
      <p:sp>
        <p:nvSpPr>
          <p:cNvPr id="6" name="shpTitel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F99FA3-E0CC-4CD2-9050-ABC486EC3317}" type="datetime4">
              <a:rPr lang="nl-NL" altLang="nl-NL"/>
              <a:pPr>
                <a:defRPr/>
              </a:pPr>
              <a:t>16 oktober 2024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665926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olgdia met opsom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4000" y="1295999"/>
            <a:ext cx="11203200" cy="400110"/>
          </a:xfrm>
        </p:spPr>
        <p:txBody>
          <a:bodyPr/>
          <a:lstStyle>
            <a:lvl1pPr>
              <a:defRPr/>
            </a:lvl1pPr>
          </a:lstStyle>
          <a:p>
            <a:r>
              <a:rPr lang="nl-NL" noProof="0"/>
              <a:t>Klik om de stijl te bewerken</a:t>
            </a:r>
            <a:endParaRPr lang="nl-NL" noProof="0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1"/>
          </p:nvPr>
        </p:nvSpPr>
        <p:spPr>
          <a:xfrm>
            <a:off x="624417" y="2070000"/>
            <a:ext cx="11203200" cy="4140000"/>
          </a:xfrm>
        </p:spPr>
        <p:txBody>
          <a:bodyPr/>
          <a:lstStyle>
            <a:lvl4pPr marL="1274763" indent="-285750">
              <a:buFont typeface="Verdana" pitchFamily="34" charset="0"/>
              <a:buChar char="–"/>
              <a:defRPr sz="1800"/>
            </a:lvl4pPr>
            <a:lvl5pPr marL="1631950" indent="-285750">
              <a:buFont typeface="Verdana" pitchFamily="34" charset="0"/>
              <a:buChar char="»"/>
              <a:defRPr/>
            </a:lvl5pPr>
          </a:lstStyle>
          <a:p>
            <a:pPr lvl="0"/>
            <a:r>
              <a:rPr lang="nl-NL" noProof="0" dirty="0" err="1"/>
              <a:t>Klik</a:t>
            </a:r>
            <a:r>
              <a:rPr lang="nl-NL" noProof="0" dirty="0"/>
              <a:t> </a:t>
            </a:r>
            <a:r>
              <a:rPr lang="nl-NL" noProof="0" dirty="0" err="1"/>
              <a:t>om</a:t>
            </a:r>
            <a:r>
              <a:rPr lang="nl-NL" noProof="0" dirty="0"/>
              <a:t> de </a:t>
            </a:r>
            <a:r>
              <a:rPr lang="nl-NL" noProof="0" dirty="0" err="1"/>
              <a:t>modelstijlen</a:t>
            </a:r>
            <a:r>
              <a:rPr lang="nl-NL" noProof="0" dirty="0"/>
              <a:t> </a:t>
            </a:r>
            <a:r>
              <a:rPr lang="nl-NL" noProof="0" dirty="0" err="1"/>
              <a:t>te</a:t>
            </a:r>
            <a:r>
              <a:rPr lang="nl-NL" noProof="0" dirty="0"/>
              <a:t> </a:t>
            </a:r>
            <a:r>
              <a:rPr lang="nl-NL" noProof="0" dirty="0" err="1"/>
              <a:t>bewerken</a:t>
            </a:r>
            <a:endParaRPr lang="nl-NL" noProof="0" dirty="0"/>
          </a:p>
          <a:p>
            <a:pPr lvl="1"/>
            <a:r>
              <a:rPr lang="nl-NL" noProof="0" dirty="0" err="1"/>
              <a:t>Tweede</a:t>
            </a:r>
            <a:r>
              <a:rPr lang="nl-NL" noProof="0" dirty="0"/>
              <a:t> </a:t>
            </a:r>
            <a:r>
              <a:rPr lang="nl-NL" noProof="0" dirty="0" err="1"/>
              <a:t>niveau</a:t>
            </a:r>
            <a:endParaRPr lang="nl-NL" noProof="0" dirty="0"/>
          </a:p>
          <a:p>
            <a:pPr lvl="2"/>
            <a:r>
              <a:rPr lang="nl-NL" noProof="0" dirty="0" err="1"/>
              <a:t>Derde</a:t>
            </a:r>
            <a:r>
              <a:rPr lang="nl-NL" noProof="0" dirty="0"/>
              <a:t> </a:t>
            </a:r>
            <a:r>
              <a:rPr lang="nl-NL" noProof="0" dirty="0" err="1"/>
              <a:t>niveau</a:t>
            </a:r>
            <a:endParaRPr lang="nl-NL" noProof="0" dirty="0"/>
          </a:p>
          <a:p>
            <a:pPr lvl="3"/>
            <a:r>
              <a:rPr lang="nl-NL" noProof="0" dirty="0" err="1"/>
              <a:t>Vierde</a:t>
            </a:r>
            <a:r>
              <a:rPr lang="nl-NL" noProof="0" dirty="0"/>
              <a:t> </a:t>
            </a:r>
            <a:r>
              <a:rPr lang="nl-NL" noProof="0" dirty="0" err="1"/>
              <a:t>niveau</a:t>
            </a:r>
            <a:endParaRPr lang="nl-NL" noProof="0" dirty="0"/>
          </a:p>
          <a:p>
            <a:pPr lvl="4"/>
            <a:r>
              <a:rPr lang="nl-NL" noProof="0" dirty="0" err="1"/>
              <a:t>Vijfde</a:t>
            </a:r>
            <a:r>
              <a:rPr lang="nl-NL" noProof="0" dirty="0"/>
              <a:t> </a:t>
            </a:r>
            <a:r>
              <a:rPr lang="nl-NL" noProof="0" dirty="0" err="1"/>
              <a:t>niveau</a:t>
            </a:r>
            <a:endParaRPr lang="nl-NL" noProof="0" dirty="0"/>
          </a:p>
        </p:txBody>
      </p:sp>
      <p:sp>
        <p:nvSpPr>
          <p:cNvPr id="4" name="Date Placeholder 1" descr="Date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00AF0-0D21-4355-8893-10BDC81A479D}" type="datetime4">
              <a:rPr lang="nl-NL"/>
              <a:pPr>
                <a:defRPr/>
              </a:pPr>
              <a:t>16 oktober 2024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27430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392" y="992660"/>
            <a:ext cx="11201400" cy="4921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22300" y="1844825"/>
            <a:ext cx="11201400" cy="4362301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2A4B5B-93C5-4D33-9581-ABC3501858AA}" type="slidenum">
              <a:rPr lang="nl-NL" altLang="nl-NL"/>
              <a:pPr/>
              <a:t>‹nr.›</a:t>
            </a:fld>
            <a:endParaRPr lang="nl-NL" altLang="nl-NL"/>
          </a:p>
        </p:txBody>
      </p:sp>
      <p:sp>
        <p:nvSpPr>
          <p:cNvPr id="6" name="shpTitel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44E53C-3DBF-4B73-A85F-A775D0C01456}" type="datetime4">
              <a:rPr lang="nl-NL" altLang="nl-NL"/>
              <a:pPr>
                <a:defRPr/>
              </a:pPr>
              <a:t>16 oktober 2024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38942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822E1A-A1E3-4856-ABBB-BAFDC9ADD2F5}" type="slidenum">
              <a:rPr lang="nl-NL" altLang="nl-NL"/>
              <a:pPr/>
              <a:t>‹nr.›</a:t>
            </a:fld>
            <a:endParaRPr lang="nl-NL" altLang="nl-NL"/>
          </a:p>
        </p:txBody>
      </p:sp>
      <p:sp>
        <p:nvSpPr>
          <p:cNvPr id="6" name="shpTitel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B656D-7612-4AC5-9664-1EEC06EB4BAE}" type="datetime4">
              <a:rPr lang="nl-NL" altLang="nl-NL"/>
              <a:pPr>
                <a:defRPr/>
              </a:pPr>
              <a:t>16 oktober 2024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71856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2300" y="992660"/>
            <a:ext cx="11201400" cy="4921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22301" y="1916833"/>
            <a:ext cx="5499100" cy="429029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24601" y="1916833"/>
            <a:ext cx="5499100" cy="429029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C3323D-4615-4FD2-9453-7022CCA288EC}" type="slidenum">
              <a:rPr lang="nl-NL" altLang="nl-NL"/>
              <a:pPr/>
              <a:t>‹nr.›</a:t>
            </a:fld>
            <a:endParaRPr lang="nl-NL" altLang="nl-NL"/>
          </a:p>
        </p:txBody>
      </p:sp>
      <p:sp>
        <p:nvSpPr>
          <p:cNvPr id="7" name="shpTitel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FDE36-E6D5-4053-810F-30359316F952}" type="datetime4">
              <a:rPr lang="nl-NL" altLang="nl-NL"/>
              <a:pPr>
                <a:defRPr/>
              </a:pPr>
              <a:t>16 oktober 2024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95241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E8D0CC-B629-4F89-B6F8-A34639D8B7DB}" type="slidenum">
              <a:rPr lang="nl-NL" altLang="nl-NL"/>
              <a:pPr/>
              <a:t>‹nr.›</a:t>
            </a:fld>
            <a:endParaRPr lang="nl-NL" altLang="nl-NL"/>
          </a:p>
        </p:txBody>
      </p:sp>
      <p:sp>
        <p:nvSpPr>
          <p:cNvPr id="9" name="shpTitel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7D16BB-8CD2-4C4B-A5CE-A755C80C7019}" type="datetime4">
              <a:rPr lang="nl-NL" altLang="nl-NL"/>
              <a:pPr>
                <a:defRPr/>
              </a:pPr>
              <a:t>16 oktober 2024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72078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2300" y="992660"/>
            <a:ext cx="11201400" cy="4921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92622F-DD5D-4B42-AB72-8E8917F842F2}" type="slidenum">
              <a:rPr lang="nl-NL" altLang="nl-NL"/>
              <a:pPr/>
              <a:t>‹nr.›</a:t>
            </a:fld>
            <a:endParaRPr lang="nl-NL" altLang="nl-NL"/>
          </a:p>
        </p:txBody>
      </p:sp>
      <p:sp>
        <p:nvSpPr>
          <p:cNvPr id="5" name="shpTitel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AD35FA-2B17-4A4F-87B4-F1C0017C38BA}" type="datetime4">
              <a:rPr lang="nl-NL" altLang="nl-NL"/>
              <a:pPr>
                <a:defRPr/>
              </a:pPr>
              <a:t>16 oktober 2024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39855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27FF9F-8F29-4304-8D04-4AC5BECA9C83}" type="slidenum">
              <a:rPr lang="nl-NL" altLang="nl-NL"/>
              <a:pPr/>
              <a:t>‹nr.›</a:t>
            </a:fld>
            <a:endParaRPr lang="nl-NL" altLang="nl-NL"/>
          </a:p>
        </p:txBody>
      </p:sp>
      <p:sp>
        <p:nvSpPr>
          <p:cNvPr id="4" name="shpTitel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610716-E37D-499F-9C83-069B64A7503F}" type="datetime4">
              <a:rPr lang="nl-NL" altLang="nl-NL"/>
              <a:pPr>
                <a:defRPr/>
              </a:pPr>
              <a:t>16 oktober 2024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13368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F03573-8FF0-4790-B607-3A782E119CA6}" type="slidenum">
              <a:rPr lang="nl-NL" altLang="nl-NL"/>
              <a:pPr/>
              <a:t>‹nr.›</a:t>
            </a:fld>
            <a:endParaRPr lang="nl-NL" altLang="nl-NL"/>
          </a:p>
        </p:txBody>
      </p:sp>
      <p:sp>
        <p:nvSpPr>
          <p:cNvPr id="7" name="shpTitel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614589-80A4-4DB3-9A1A-74DF98C95DAA}" type="datetime4">
              <a:rPr lang="nl-NL" altLang="nl-NL"/>
              <a:pPr>
                <a:defRPr/>
              </a:pPr>
              <a:t>16 oktober 2024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581332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2312CE-824B-4D16-A7B4-7CCA614701E2}" type="slidenum">
              <a:rPr lang="nl-NL" altLang="nl-NL"/>
              <a:pPr/>
              <a:t>‹nr.›</a:t>
            </a:fld>
            <a:endParaRPr lang="nl-NL" altLang="nl-NL"/>
          </a:p>
        </p:txBody>
      </p:sp>
      <p:sp>
        <p:nvSpPr>
          <p:cNvPr id="7" name="shpTitel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0C44CF-4D0A-4B26-8D02-D99B1BF075F5}" type="datetime4">
              <a:rPr lang="nl-NL" altLang="nl-NL"/>
              <a:pPr>
                <a:defRPr/>
              </a:pPr>
              <a:t>16 oktober 2024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79187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12192000" cy="1011238"/>
          </a:xfrm>
          <a:prstGeom prst="rect">
            <a:avLst/>
          </a:prstGeom>
          <a:solidFill>
            <a:srgbClr val="FBD32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nl-NL" altLang="nl-NL" sz="240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350000"/>
            <a:ext cx="12192000" cy="508000"/>
          </a:xfrm>
          <a:prstGeom prst="rect">
            <a:avLst/>
          </a:prstGeom>
          <a:solidFill>
            <a:srgbClr val="FBD32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nl-NL" altLang="nl-NL" sz="240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22300" y="1295401"/>
            <a:ext cx="1120140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4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2300" y="2068513"/>
            <a:ext cx="11201400" cy="4138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2698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6185" y="6611938"/>
            <a:ext cx="3221567" cy="119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608013" eaLnBrk="0" hangingPunct="0">
              <a:defRPr sz="100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12698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22300" y="6611938"/>
            <a:ext cx="2540000" cy="119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C06C53C9-8406-4E79-9C1A-AE2A540707E3}" type="slidenum">
              <a:rPr lang="nl-NL" altLang="nl-NL"/>
              <a:pPr/>
              <a:t>‹nr.›</a:t>
            </a:fld>
            <a:endParaRPr lang="nl-NL" altLang="nl-NL"/>
          </a:p>
        </p:txBody>
      </p:sp>
      <p:sp>
        <p:nvSpPr>
          <p:cNvPr id="11" name="shpTitel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685868" y="6611938"/>
            <a:ext cx="2010833" cy="11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608013" eaLnBrk="0" hangingPunct="0">
              <a:defRPr sz="1000" smtClean="0"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2EB02522-8C4F-4DBE-98DE-4D7F04B1E24D}" type="datetime4">
              <a:rPr lang="nl-NL" altLang="nl-NL"/>
              <a:pPr>
                <a:defRPr/>
              </a:pPr>
              <a:t>16 oktober 2024</a:t>
            </a:fld>
            <a:endParaRPr lang="nl-NL" altLang="nl-NL"/>
          </a:p>
        </p:txBody>
      </p:sp>
      <p:pic>
        <p:nvPicPr>
          <p:cNvPr id="1033" name="Picture 9" descr="RO_VW_diap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51" t="15443" r="46289" b="20656"/>
          <a:stretch>
            <a:fillRect/>
          </a:stretch>
        </p:blipFill>
        <p:spPr bwMode="auto">
          <a:xfrm>
            <a:off x="5835651" y="1"/>
            <a:ext cx="524933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6986" name="Rectangle 10"/>
          <p:cNvSpPr>
            <a:spLocks noChangeArrowheads="1"/>
          </p:cNvSpPr>
          <p:nvPr/>
        </p:nvSpPr>
        <p:spPr bwMode="auto">
          <a:xfrm>
            <a:off x="3028952" y="6434138"/>
            <a:ext cx="3219449" cy="119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608013">
              <a:defRPr>
                <a:solidFill>
                  <a:schemeClr val="tx1"/>
                </a:solidFill>
                <a:latin typeface="Arial" charset="0"/>
              </a:defRPr>
            </a:lvl1pPr>
            <a:lvl2pPr marL="303213" defTabSz="608013">
              <a:defRPr>
                <a:solidFill>
                  <a:schemeClr val="tx1"/>
                </a:solidFill>
                <a:latin typeface="Arial" charset="0"/>
              </a:defRPr>
            </a:lvl2pPr>
            <a:lvl3pPr marL="608013" defTabSz="608013">
              <a:defRPr>
                <a:solidFill>
                  <a:schemeClr val="tx1"/>
                </a:solidFill>
                <a:latin typeface="Arial" charset="0"/>
              </a:defRPr>
            </a:lvl3pPr>
            <a:lvl4pPr marL="911225" defTabSz="608013">
              <a:defRPr>
                <a:solidFill>
                  <a:schemeClr val="tx1"/>
                </a:solidFill>
                <a:latin typeface="Arial" charset="0"/>
              </a:defRPr>
            </a:lvl4pPr>
            <a:lvl5pPr marL="1214438" defTabSz="608013">
              <a:defRPr>
                <a:solidFill>
                  <a:schemeClr val="tx1"/>
                </a:solidFill>
                <a:latin typeface="Arial" charset="0"/>
              </a:defRPr>
            </a:lvl5pPr>
            <a:lvl6pPr marL="1671638" defTabSz="6080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128838" defTabSz="6080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586038" defTabSz="6080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043238" defTabSz="6080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defRPr/>
            </a:pPr>
            <a:endParaRPr lang="en-US" altLang="nl-NL" sz="1000">
              <a:solidFill>
                <a:srgbClr val="FFFFFF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126987" name="Text Box 11"/>
          <p:cNvSpPr txBox="1">
            <a:spLocks noChangeArrowheads="1"/>
          </p:cNvSpPr>
          <p:nvPr/>
        </p:nvSpPr>
        <p:spPr bwMode="auto">
          <a:xfrm>
            <a:off x="6716184" y="6423026"/>
            <a:ext cx="4205816" cy="119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608013">
              <a:defRPr>
                <a:solidFill>
                  <a:schemeClr val="tx1"/>
                </a:solidFill>
                <a:latin typeface="Arial" charset="0"/>
              </a:defRPr>
            </a:lvl1pPr>
            <a:lvl2pPr marL="303213" defTabSz="608013">
              <a:defRPr>
                <a:solidFill>
                  <a:schemeClr val="tx1"/>
                </a:solidFill>
                <a:latin typeface="Arial" charset="0"/>
              </a:defRPr>
            </a:lvl2pPr>
            <a:lvl3pPr marL="608013" defTabSz="608013">
              <a:defRPr>
                <a:solidFill>
                  <a:schemeClr val="tx1"/>
                </a:solidFill>
                <a:latin typeface="Arial" charset="0"/>
              </a:defRPr>
            </a:lvl3pPr>
            <a:lvl4pPr marL="911225" defTabSz="608013">
              <a:defRPr>
                <a:solidFill>
                  <a:schemeClr val="tx1"/>
                </a:solidFill>
                <a:latin typeface="Arial" charset="0"/>
              </a:defRPr>
            </a:lvl4pPr>
            <a:lvl5pPr marL="1214438" defTabSz="608013">
              <a:defRPr>
                <a:solidFill>
                  <a:schemeClr val="tx1"/>
                </a:solidFill>
                <a:latin typeface="Arial" charset="0"/>
              </a:defRPr>
            </a:lvl5pPr>
            <a:lvl6pPr marL="1671638" defTabSz="6080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128838" defTabSz="6080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586038" defTabSz="6080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043238" defTabSz="6080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defRPr/>
            </a:pPr>
            <a:r>
              <a:rPr lang="nl-NL" altLang="nl-NL" sz="1000">
                <a:latin typeface="Verdana" pitchFamily="34" charset="0"/>
                <a:cs typeface="Arial" charset="0"/>
              </a:rPr>
              <a:t>Rijkswaterstaat</a:t>
            </a:r>
          </a:p>
        </p:txBody>
      </p:sp>
    </p:spTree>
    <p:extLst>
      <p:ext uri="{BB962C8B-B14F-4D97-AF65-F5344CB8AC3E}">
        <p14:creationId xmlns:p14="http://schemas.microsoft.com/office/powerpoint/2010/main" val="4261924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6"/>
          <p:cNvSpPr>
            <a:spLocks noGrp="1"/>
          </p:cNvSpPr>
          <p:nvPr>
            <p:ph type="ctrTitle"/>
          </p:nvPr>
        </p:nvSpPr>
        <p:spPr>
          <a:xfrm>
            <a:off x="6561138" y="1916113"/>
            <a:ext cx="4575422" cy="3601119"/>
          </a:xfrm>
        </p:spPr>
        <p:txBody>
          <a:bodyPr/>
          <a:lstStyle/>
          <a:p>
            <a:r>
              <a:rPr lang="nl-NL" altLang="nl-NL" sz="2800" b="1" dirty="0"/>
              <a:t>NWB productievoortgang</a:t>
            </a:r>
            <a:br>
              <a:rPr lang="nl-NL" altLang="nl-NL" sz="2800" b="1" dirty="0"/>
            </a:br>
            <a:br>
              <a:rPr lang="nl-NL" altLang="nl-NL" sz="2800" b="1" dirty="0"/>
            </a:br>
            <a:br>
              <a:rPr lang="nl-NL" altLang="nl-NL" sz="2800" b="1" dirty="0"/>
            </a:br>
            <a:r>
              <a:rPr lang="nl-NL" altLang="nl-NL" sz="1400" b="1" i="1" dirty="0"/>
              <a:t>NWB </a:t>
            </a:r>
            <a:r>
              <a:rPr lang="nl-NL" altLang="nl-NL" sz="1400" b="1" i="1" dirty="0" err="1"/>
              <a:t>gebruikerswebinar</a:t>
            </a:r>
            <a:r>
              <a:rPr lang="nl-NL" altLang="nl-NL" sz="1400" b="1" i="1" dirty="0"/>
              <a:t> – 17-10-2024</a:t>
            </a:r>
            <a:endParaRPr lang="nl-NL" altLang="nl-NL" sz="1400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5" name="Tekstvak 2"/>
          <p:cNvSpPr txBox="1">
            <a:spLocks noChangeArrowheads="1"/>
          </p:cNvSpPr>
          <p:nvPr/>
        </p:nvSpPr>
        <p:spPr bwMode="auto">
          <a:xfrm>
            <a:off x="7464425" y="6208713"/>
            <a:ext cx="1841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nl-NL" altLang="nl-NL" sz="12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nl-NL" altLang="nl-NL" sz="1200" b="1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kstvak 1"/>
          <p:cNvSpPr txBox="1"/>
          <p:nvPr/>
        </p:nvSpPr>
        <p:spPr>
          <a:xfrm>
            <a:off x="335360" y="6199320"/>
            <a:ext cx="4104456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Stan Banach – Product Manager </a:t>
            </a:r>
          </a:p>
          <a:p>
            <a:r>
              <a:rPr lang="en-US" sz="1050" dirty="0" err="1"/>
              <a:t>Rijkswaterstaat</a:t>
            </a:r>
            <a:endParaRPr lang="en-US" sz="1050" dirty="0"/>
          </a:p>
          <a:p>
            <a:r>
              <a:rPr lang="en-US" sz="1050" dirty="0"/>
              <a:t>CIV – IGA - DOA</a:t>
            </a:r>
            <a:endParaRPr lang="nl-NL" sz="1050" dirty="0"/>
          </a:p>
        </p:txBody>
      </p:sp>
    </p:spTree>
    <p:extLst>
      <p:ext uri="{BB962C8B-B14F-4D97-AF65-F5344CB8AC3E}">
        <p14:creationId xmlns:p14="http://schemas.microsoft.com/office/powerpoint/2010/main" val="281972849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Agenda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/>
              <a:t>Data </a:t>
            </a:r>
            <a:r>
              <a:rPr lang="en-US" dirty="0" err="1"/>
              <a:t>inhoudelijke</a:t>
            </a:r>
            <a:r>
              <a:rPr lang="en-US" dirty="0"/>
              <a:t> </a:t>
            </a:r>
            <a:r>
              <a:rPr lang="en-US" dirty="0" err="1"/>
              <a:t>zaken</a:t>
            </a:r>
            <a:r>
              <a:rPr lang="en-US" dirty="0"/>
              <a:t>:</a:t>
            </a:r>
          </a:p>
          <a:p>
            <a:pPr lvl="1"/>
            <a:r>
              <a:rPr lang="en-US" dirty="0" err="1">
                <a:solidFill>
                  <a:schemeClr val="accent3">
                    <a:lumMod val="75000"/>
                  </a:schemeClr>
                </a:solidFill>
              </a:rPr>
              <a:t>Afgeronde</a:t>
            </a:r>
            <a:r>
              <a:rPr lang="en-US" dirty="0"/>
              <a:t> </a:t>
            </a:r>
            <a:r>
              <a:rPr lang="en-US" dirty="0" err="1"/>
              <a:t>werkzaamheden</a:t>
            </a:r>
            <a:endParaRPr lang="en-US" dirty="0"/>
          </a:p>
          <a:p>
            <a:pPr lvl="1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Ongoing</a:t>
            </a:r>
            <a:r>
              <a:rPr lang="en-US" dirty="0"/>
              <a:t> </a:t>
            </a:r>
            <a:r>
              <a:rPr lang="en-US" dirty="0" err="1"/>
              <a:t>werkzaamheden</a:t>
            </a:r>
            <a:endParaRPr lang="en-US" dirty="0"/>
          </a:p>
          <a:p>
            <a:pPr lvl="1"/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Nog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te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starten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/>
              <a:t>werkzaamheden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 err="1"/>
              <a:t>Technische</a:t>
            </a:r>
            <a:r>
              <a:rPr lang="en-US" dirty="0"/>
              <a:t> </a:t>
            </a:r>
            <a:r>
              <a:rPr lang="en-US" dirty="0" err="1"/>
              <a:t>werkzaamheden</a:t>
            </a:r>
            <a:r>
              <a:rPr lang="en-US" dirty="0"/>
              <a:t>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2A4B5B-93C5-4D33-9581-ABC3501858AA}" type="slidenum">
              <a:rPr lang="nl-NL" altLang="nl-NL" smtClean="0"/>
              <a:pPr/>
              <a:t>2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491674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tx1"/>
                </a:solidFill>
              </a:rPr>
              <a:t>NWB inhoudelijke </a:t>
            </a:r>
            <a:r>
              <a:rPr lang="nl-NL" dirty="0">
                <a:solidFill>
                  <a:schemeClr val="accent3">
                    <a:lumMod val="75000"/>
                  </a:schemeClr>
                </a:solidFill>
              </a:rPr>
              <a:t>afgeronde</a:t>
            </a:r>
            <a:r>
              <a:rPr lang="nl-NL" dirty="0">
                <a:solidFill>
                  <a:schemeClr val="tx1"/>
                </a:solidFill>
              </a:rPr>
              <a:t> werkzaamheden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Grootschalige administratieve verbeteringen :</a:t>
            </a:r>
          </a:p>
          <a:p>
            <a:pPr lvl="1"/>
            <a:r>
              <a:rPr lang="nl-NL" dirty="0">
                <a:solidFill>
                  <a:schemeClr val="accent3">
                    <a:lumMod val="75000"/>
                  </a:schemeClr>
                </a:solidFill>
              </a:rPr>
              <a:t>Rijrichtingen</a:t>
            </a:r>
          </a:p>
          <a:p>
            <a:pPr lvl="1"/>
            <a:r>
              <a:rPr lang="nl-NL" dirty="0">
                <a:solidFill>
                  <a:schemeClr val="accent3">
                    <a:lumMod val="75000"/>
                  </a:schemeClr>
                </a:solidFill>
              </a:rPr>
              <a:t>Losliggende wegbeheerder wegvakken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Acties </a:t>
            </a:r>
            <a:r>
              <a:rPr lang="nl-NL" dirty="0" err="1"/>
              <a:t>nav</a:t>
            </a:r>
            <a:r>
              <a:rPr lang="nl-NL" dirty="0"/>
              <a:t> wijziging specificaties</a:t>
            </a:r>
          </a:p>
          <a:p>
            <a:pPr lvl="1"/>
            <a:r>
              <a:rPr lang="nl-NL" dirty="0">
                <a:solidFill>
                  <a:schemeClr val="accent3">
                    <a:lumMod val="75000"/>
                  </a:schemeClr>
                </a:solidFill>
              </a:rPr>
              <a:t>Potloodpunten</a:t>
            </a:r>
          </a:p>
          <a:p>
            <a:pPr lvl="1"/>
            <a:endParaRPr lang="nl-NL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nl-NL" dirty="0"/>
              <a:t>BST code aanpassingen </a:t>
            </a:r>
          </a:p>
          <a:p>
            <a:pPr lvl="1"/>
            <a:r>
              <a:rPr lang="nl-NL" dirty="0">
                <a:solidFill>
                  <a:schemeClr val="accent3">
                    <a:lumMod val="75000"/>
                  </a:schemeClr>
                </a:solidFill>
              </a:rPr>
              <a:t>Verbeterslagen op RB, PAR, DST, BU/BUS, BVP, NRB, PKP</a:t>
            </a:r>
          </a:p>
          <a:p>
            <a:pPr lvl="1"/>
            <a:r>
              <a:rPr lang="nl-NL" dirty="0">
                <a:solidFill>
                  <a:schemeClr val="accent3">
                    <a:lumMod val="75000"/>
                  </a:schemeClr>
                </a:solidFill>
              </a:rPr>
              <a:t>Voetgangerszone</a:t>
            </a:r>
          </a:p>
          <a:p>
            <a:pPr lvl="1"/>
            <a:r>
              <a:rPr lang="nl-NL" dirty="0">
                <a:solidFill>
                  <a:schemeClr val="accent3">
                    <a:lumMod val="75000"/>
                  </a:schemeClr>
                </a:solidFill>
              </a:rPr>
              <a:t>Woonerf</a:t>
            </a:r>
          </a:p>
          <a:p>
            <a:pPr lvl="1"/>
            <a:r>
              <a:rPr lang="nl-NL" dirty="0">
                <a:solidFill>
                  <a:schemeClr val="accent1">
                    <a:lumMod val="75000"/>
                  </a:schemeClr>
                </a:solidFill>
              </a:rPr>
              <a:t>Aanpassen NWB naar nieuwe BST codes specificaties (bijv. turborotonde intekenen)</a:t>
            </a:r>
          </a:p>
          <a:p>
            <a:pPr lvl="1"/>
            <a:endParaRPr lang="nl-NL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2A4B5B-93C5-4D33-9581-ABC3501858AA}" type="slidenum">
              <a:rPr lang="nl-NL" altLang="nl-NL" smtClean="0"/>
              <a:pPr/>
              <a:t>3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54238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tx1"/>
                </a:solidFill>
              </a:rPr>
              <a:t>NWB inhoudelijke </a:t>
            </a:r>
            <a:r>
              <a:rPr lang="nl-NL" dirty="0" err="1">
                <a:solidFill>
                  <a:schemeClr val="accent1">
                    <a:lumMod val="75000"/>
                  </a:schemeClr>
                </a:solidFill>
              </a:rPr>
              <a:t>ongoing</a:t>
            </a:r>
            <a:r>
              <a:rPr lang="nl-NL" dirty="0">
                <a:solidFill>
                  <a:schemeClr val="tx1"/>
                </a:solidFill>
              </a:rPr>
              <a:t> werkzaamheden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Bulk mutaties vanuit gebruikers </a:t>
            </a:r>
          </a:p>
          <a:p>
            <a:pPr lvl="1"/>
            <a:r>
              <a:rPr lang="nl-NL" dirty="0">
                <a:solidFill>
                  <a:schemeClr val="accent3">
                    <a:lumMod val="75000"/>
                  </a:schemeClr>
                </a:solidFill>
              </a:rPr>
              <a:t>Wegbeheerder wijzigingen (Scheldestromen/Waterland)</a:t>
            </a:r>
          </a:p>
          <a:p>
            <a:pPr lvl="1"/>
            <a:r>
              <a:rPr lang="nl-NL" dirty="0">
                <a:solidFill>
                  <a:schemeClr val="accent3">
                    <a:lumMod val="75000"/>
                  </a:schemeClr>
                </a:solidFill>
              </a:rPr>
              <a:t>Aangeleverde netwerk naar NWB </a:t>
            </a:r>
            <a:r>
              <a:rPr lang="nl-NL" dirty="0" err="1">
                <a:solidFill>
                  <a:schemeClr val="accent3">
                    <a:lumMod val="75000"/>
                  </a:schemeClr>
                </a:solidFill>
              </a:rPr>
              <a:t>specs</a:t>
            </a:r>
            <a:r>
              <a:rPr lang="nl-NL" dirty="0">
                <a:solidFill>
                  <a:schemeClr val="accent3">
                    <a:lumMod val="75000"/>
                  </a:schemeClr>
                </a:solidFill>
              </a:rPr>
              <a:t> zetten (grote gemeentes)</a:t>
            </a:r>
          </a:p>
          <a:p>
            <a:pPr lvl="1"/>
            <a:r>
              <a:rPr lang="nl-NL" dirty="0">
                <a:solidFill>
                  <a:schemeClr val="accent1">
                    <a:lumMod val="75000"/>
                  </a:schemeClr>
                </a:solidFill>
              </a:rPr>
              <a:t>Meldingen vanuit George (wegvakken inbrengen </a:t>
            </a:r>
            <a:r>
              <a:rPr lang="nl-NL" dirty="0" err="1">
                <a:solidFill>
                  <a:schemeClr val="accent1">
                    <a:lumMod val="75000"/>
                  </a:schemeClr>
                </a:solidFill>
              </a:rPr>
              <a:t>tbv</a:t>
            </a:r>
            <a:r>
              <a:rPr lang="nl-NL" dirty="0">
                <a:solidFill>
                  <a:schemeClr val="accent1">
                    <a:lumMod val="75000"/>
                  </a:schemeClr>
                </a:solidFill>
              </a:rPr>
              <a:t> verkeersbord koppeling)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Routeringsvraagstukken:</a:t>
            </a:r>
          </a:p>
          <a:p>
            <a:pPr lvl="1"/>
            <a:r>
              <a:rPr lang="nl-NL" dirty="0">
                <a:solidFill>
                  <a:schemeClr val="tx2"/>
                </a:solidFill>
              </a:rPr>
              <a:t>Routeringsproblemen (900 locaties) (65%)</a:t>
            </a:r>
          </a:p>
          <a:p>
            <a:pPr lvl="1"/>
            <a:endParaRPr lang="nl-NL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dirty="0" err="1"/>
              <a:t>Analyse</a:t>
            </a:r>
            <a:r>
              <a:rPr lang="en-US" dirty="0"/>
              <a:t> </a:t>
            </a:r>
            <a:r>
              <a:rPr lang="en-US" dirty="0" err="1"/>
              <a:t>tbv</a:t>
            </a:r>
            <a:r>
              <a:rPr lang="en-US" dirty="0"/>
              <a:t> </a:t>
            </a:r>
            <a:r>
              <a:rPr lang="en-US" dirty="0" err="1"/>
              <a:t>verbeterslagen</a:t>
            </a:r>
            <a:r>
              <a:rPr lang="en-US" dirty="0"/>
              <a:t>:</a:t>
            </a:r>
          </a:p>
          <a:p>
            <a:pPr lvl="1"/>
            <a:r>
              <a:rPr lang="nl-NL" dirty="0">
                <a:solidFill>
                  <a:schemeClr val="accent1">
                    <a:lumMod val="75000"/>
                  </a:schemeClr>
                </a:solidFill>
              </a:rPr>
              <a:t>Ontbrekende wegvakken uit verkeersbesluiten / verkeersborden</a:t>
            </a:r>
          </a:p>
          <a:p>
            <a:pPr lvl="1"/>
            <a:r>
              <a:rPr lang="nl-NL" dirty="0">
                <a:solidFill>
                  <a:schemeClr val="accent1">
                    <a:lumMod val="75000"/>
                  </a:schemeClr>
                </a:solidFill>
              </a:rPr>
              <a:t>Ontbrekende wegvakken uit BRT (Top10NL – hartlijnen)</a:t>
            </a:r>
          </a:p>
          <a:p>
            <a:pPr lvl="1"/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2A4B5B-93C5-4D33-9581-ABC3501858AA}" type="slidenum">
              <a:rPr lang="nl-NL" altLang="nl-NL" smtClean="0"/>
              <a:pPr/>
              <a:t>4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72810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tx1"/>
                </a:solidFill>
              </a:rPr>
              <a:t>NWB inhoudelijke </a:t>
            </a:r>
            <a:r>
              <a:rPr lang="nl-NL" dirty="0" err="1">
                <a:solidFill>
                  <a:schemeClr val="accent1">
                    <a:lumMod val="75000"/>
                  </a:schemeClr>
                </a:solidFill>
              </a:rPr>
              <a:t>ongoing</a:t>
            </a:r>
            <a:r>
              <a:rPr lang="nl-NL" dirty="0">
                <a:solidFill>
                  <a:schemeClr val="tx1"/>
                </a:solidFill>
              </a:rPr>
              <a:t> werkzaamheden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Fietspaden toevoegen uit BGT:</a:t>
            </a:r>
          </a:p>
          <a:p>
            <a:pPr lvl="1"/>
            <a:r>
              <a:rPr lang="nl-NL" dirty="0">
                <a:solidFill>
                  <a:schemeClr val="accent1">
                    <a:lumMod val="75000"/>
                  </a:schemeClr>
                </a:solidFill>
              </a:rPr>
              <a:t>Ontbrekende fietspaden toevoegen (heel Nederland) </a:t>
            </a:r>
            <a:r>
              <a:rPr lang="nl-NL" dirty="0" err="1">
                <a:solidFill>
                  <a:schemeClr val="accent1">
                    <a:lumMod val="75000"/>
                  </a:schemeClr>
                </a:solidFill>
              </a:rPr>
              <a:t>mbv</a:t>
            </a:r>
            <a:r>
              <a:rPr lang="nl-NL" dirty="0">
                <a:solidFill>
                  <a:schemeClr val="accent1">
                    <a:lumMod val="75000"/>
                  </a:schemeClr>
                </a:solidFill>
              </a:rPr>
              <a:t> Fietsersbond data</a:t>
            </a:r>
          </a:p>
          <a:p>
            <a:pPr lvl="1"/>
            <a:r>
              <a:rPr lang="nl-NL" dirty="0">
                <a:solidFill>
                  <a:schemeClr val="accent1">
                    <a:lumMod val="75000"/>
                  </a:schemeClr>
                </a:solidFill>
              </a:rPr>
              <a:t>Doorsteekjes fietspad</a:t>
            </a:r>
          </a:p>
          <a:p>
            <a:endParaRPr lang="nl-NL" dirty="0"/>
          </a:p>
          <a:p>
            <a:pPr marL="57150" indent="0">
              <a:buNone/>
            </a:pPr>
            <a:r>
              <a:rPr lang="en-US" dirty="0"/>
              <a:t>Diverse </a:t>
            </a:r>
            <a:r>
              <a:rPr lang="en-US" dirty="0" err="1"/>
              <a:t>verbeterslagen</a:t>
            </a:r>
            <a:r>
              <a:rPr lang="en-US" dirty="0"/>
              <a:t>:</a:t>
            </a:r>
            <a:endParaRPr lang="en-US" dirty="0">
              <a:ea typeface="+mn-ea"/>
              <a:cs typeface="+mn-cs"/>
            </a:endParaRPr>
          </a:p>
          <a:p>
            <a:pPr lvl="1"/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Onterechte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/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overbodige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juncties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S-Routes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toevoegen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(heel Nederland)</a:t>
            </a:r>
          </a:p>
          <a:p>
            <a:pPr lvl="1"/>
            <a:r>
              <a:rPr lang="nl-NL" dirty="0">
                <a:solidFill>
                  <a:schemeClr val="accent1">
                    <a:lumMod val="75000"/>
                  </a:schemeClr>
                </a:solidFill>
              </a:rPr>
              <a:t>Maximum snelheid - NOA opschonen </a:t>
            </a:r>
          </a:p>
          <a:p>
            <a:pPr lvl="1"/>
            <a:r>
              <a:rPr lang="nl-NL" dirty="0">
                <a:solidFill>
                  <a:schemeClr val="accent1">
                    <a:lumMod val="75000"/>
                  </a:schemeClr>
                </a:solidFill>
              </a:rPr>
              <a:t>Wegcategorie: onverharde wegen</a:t>
            </a:r>
          </a:p>
          <a:p>
            <a:pPr lvl="1"/>
            <a:r>
              <a:rPr lang="nl-NL" dirty="0">
                <a:solidFill>
                  <a:schemeClr val="accent1">
                    <a:lumMod val="75000"/>
                  </a:schemeClr>
                </a:solidFill>
              </a:rPr>
              <a:t>Verouderde situaties/gemeenten - corrigeren</a:t>
            </a:r>
          </a:p>
          <a:p>
            <a:pPr lvl="1"/>
            <a:r>
              <a:rPr lang="nl-NL" dirty="0">
                <a:solidFill>
                  <a:schemeClr val="accent1">
                    <a:lumMod val="75000"/>
                  </a:schemeClr>
                </a:solidFill>
              </a:rPr>
              <a:t>Doorgaande wegen die in werkelijkheid doodlopend zijn (+/- 1800 locaties - 65%)</a:t>
            </a:r>
          </a:p>
          <a:p>
            <a:pPr lvl="1"/>
            <a:r>
              <a:rPr lang="nl-NL" dirty="0">
                <a:solidFill>
                  <a:schemeClr val="accent1">
                    <a:lumMod val="75000"/>
                  </a:schemeClr>
                </a:solidFill>
              </a:rPr>
              <a:t>Junctie problemen verbeteren (80 locaties)</a:t>
            </a:r>
          </a:p>
          <a:p>
            <a:pPr lvl="1"/>
            <a:endParaRPr lang="nl-NL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endParaRPr lang="nl-NL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2A4B5B-93C5-4D33-9581-ABC3501858AA}" type="slidenum">
              <a:rPr lang="nl-NL" altLang="nl-NL" smtClean="0"/>
              <a:pPr/>
              <a:t>5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92790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tx1"/>
                </a:solidFill>
              </a:rPr>
              <a:t>NWB inhoudelijke </a:t>
            </a:r>
            <a:r>
              <a:rPr lang="nl-NL" dirty="0">
                <a:solidFill>
                  <a:schemeClr val="accent4">
                    <a:lumMod val="75000"/>
                  </a:schemeClr>
                </a:solidFill>
              </a:rPr>
              <a:t>nog op te pakken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Acties </a:t>
            </a:r>
            <a:r>
              <a:rPr lang="nl-NL" dirty="0" err="1"/>
              <a:t>tbv</a:t>
            </a:r>
            <a:r>
              <a:rPr lang="nl-NL" dirty="0"/>
              <a:t> Basisregistraties:</a:t>
            </a:r>
          </a:p>
          <a:p>
            <a:pPr lvl="1"/>
            <a:r>
              <a:rPr lang="nl-NL" dirty="0">
                <a:solidFill>
                  <a:schemeClr val="accent4">
                    <a:lumMod val="75000"/>
                  </a:schemeClr>
                </a:solidFill>
              </a:rPr>
              <a:t>Wegvakken &lt;80% binnen een BGT vlak liggen (starten na geometrische correctie)</a:t>
            </a:r>
          </a:p>
          <a:p>
            <a:pPr lvl="1"/>
            <a:r>
              <a:rPr lang="nl-NL" dirty="0">
                <a:solidFill>
                  <a:schemeClr val="accent4">
                    <a:lumMod val="75000"/>
                  </a:schemeClr>
                </a:solidFill>
              </a:rPr>
              <a:t>Wegvakken door panden (starten na geometrische correctie)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Diverse verbeterslagen:</a:t>
            </a:r>
          </a:p>
          <a:p>
            <a:pPr lvl="1"/>
            <a:r>
              <a:rPr lang="nl-NL" dirty="0" err="1">
                <a:solidFill>
                  <a:schemeClr val="accent4">
                    <a:lumMod val="75000"/>
                  </a:schemeClr>
                </a:solidFill>
              </a:rPr>
              <a:t>Hectoborden</a:t>
            </a:r>
            <a:r>
              <a:rPr lang="nl-NL" dirty="0">
                <a:solidFill>
                  <a:schemeClr val="accent4">
                    <a:lumMod val="75000"/>
                  </a:schemeClr>
                </a:solidFill>
              </a:rPr>
              <a:t> niet op de juiste plek (</a:t>
            </a:r>
            <a:r>
              <a:rPr lang="nl-NL" dirty="0" err="1">
                <a:solidFill>
                  <a:schemeClr val="accent4">
                    <a:lumMod val="75000"/>
                  </a:schemeClr>
                </a:solidFill>
              </a:rPr>
              <a:t>ikv</a:t>
            </a:r>
            <a:r>
              <a:rPr lang="nl-NL" dirty="0">
                <a:solidFill>
                  <a:schemeClr val="accent4">
                    <a:lumMod val="75000"/>
                  </a:schemeClr>
                </a:solidFill>
              </a:rPr>
              <a:t> SWUNG)</a:t>
            </a:r>
          </a:p>
          <a:p>
            <a:pPr lvl="1"/>
            <a:r>
              <a:rPr lang="nl-NL" dirty="0">
                <a:solidFill>
                  <a:schemeClr val="accent4">
                    <a:lumMod val="75000"/>
                  </a:schemeClr>
                </a:solidFill>
              </a:rPr>
              <a:t>Grenswegen (landsgrenzen) - netwerk sluitend te krijgen </a:t>
            </a:r>
          </a:p>
          <a:p>
            <a:pPr lvl="1"/>
            <a:r>
              <a:rPr lang="nl-NL" dirty="0">
                <a:solidFill>
                  <a:schemeClr val="accent4">
                    <a:lumMod val="75000"/>
                  </a:schemeClr>
                </a:solidFill>
              </a:rPr>
              <a:t>RPE-code verbeteren</a:t>
            </a:r>
          </a:p>
          <a:p>
            <a:pPr lvl="1"/>
            <a:endParaRPr lang="nl-NL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2A4B5B-93C5-4D33-9581-ABC3501858AA}" type="slidenum">
              <a:rPr lang="nl-NL" altLang="nl-NL" smtClean="0"/>
              <a:pPr/>
              <a:t>6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168739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NWB &amp; WKD </a:t>
            </a:r>
            <a:r>
              <a:rPr lang="en-US" dirty="0" err="1">
                <a:solidFill>
                  <a:schemeClr val="tx1"/>
                </a:solidFill>
              </a:rPr>
              <a:t>technische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werkzaamheden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Technische</a:t>
            </a:r>
            <a:r>
              <a:rPr lang="en-US" dirty="0"/>
              <a:t> </a:t>
            </a:r>
            <a:r>
              <a:rPr lang="en-US" dirty="0" err="1"/>
              <a:t>aanpassingen</a:t>
            </a:r>
            <a:r>
              <a:rPr lang="en-US" dirty="0"/>
              <a:t> </a:t>
            </a:r>
            <a:r>
              <a:rPr lang="en-US" dirty="0" err="1"/>
              <a:t>tav</a:t>
            </a:r>
            <a:r>
              <a:rPr lang="en-US" dirty="0"/>
              <a:t> </a:t>
            </a:r>
            <a:r>
              <a:rPr lang="en-US" dirty="0" err="1"/>
              <a:t>gebruikers</a:t>
            </a:r>
            <a:r>
              <a:rPr lang="en-US" dirty="0"/>
              <a:t>:</a:t>
            </a:r>
          </a:p>
          <a:p>
            <a:pPr lvl="1"/>
            <a:r>
              <a:rPr lang="en-US" dirty="0" err="1">
                <a:solidFill>
                  <a:schemeClr val="accent3">
                    <a:lumMod val="75000"/>
                  </a:schemeClr>
                </a:solidFill>
              </a:rPr>
              <a:t>BST_codes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3">
                    <a:lumMod val="75000"/>
                  </a:schemeClr>
                </a:solidFill>
              </a:rPr>
              <a:t>verplicht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 veld</a:t>
            </a:r>
          </a:p>
          <a:p>
            <a:pPr lvl="1"/>
            <a:endParaRPr lang="en-US" dirty="0">
              <a:solidFill>
                <a:schemeClr val="accent3">
                  <a:lumMod val="75000"/>
                </a:schemeClr>
              </a:solidFill>
            </a:endParaRPr>
          </a:p>
          <a:p>
            <a:pPr lvl="1"/>
            <a:r>
              <a:rPr lang="en-US" dirty="0">
                <a:solidFill>
                  <a:schemeClr val="tx2"/>
                </a:solidFill>
              </a:rPr>
              <a:t>Export </a:t>
            </a:r>
            <a:r>
              <a:rPr lang="en-US" dirty="0" err="1">
                <a:solidFill>
                  <a:schemeClr val="tx2"/>
                </a:solidFill>
              </a:rPr>
              <a:t>formaten</a:t>
            </a:r>
            <a:r>
              <a:rPr lang="en-US" dirty="0">
                <a:solidFill>
                  <a:schemeClr val="tx2"/>
                </a:solidFill>
              </a:rPr>
              <a:t> (</a:t>
            </a:r>
            <a:r>
              <a:rPr lang="en-US" dirty="0" err="1">
                <a:solidFill>
                  <a:schemeClr val="tx2"/>
                </a:solidFill>
              </a:rPr>
              <a:t>oa</a:t>
            </a:r>
            <a:r>
              <a:rPr lang="en-US" dirty="0">
                <a:solidFill>
                  <a:schemeClr val="tx2"/>
                </a:solidFill>
              </a:rPr>
              <a:t>. </a:t>
            </a:r>
            <a:r>
              <a:rPr lang="en-US" dirty="0" err="1">
                <a:solidFill>
                  <a:schemeClr val="tx2"/>
                </a:solidFill>
              </a:rPr>
              <a:t>Geopackage</a:t>
            </a:r>
            <a:r>
              <a:rPr lang="en-US" dirty="0">
                <a:solidFill>
                  <a:schemeClr val="tx2"/>
                </a:solidFill>
              </a:rPr>
              <a:t>)</a:t>
            </a:r>
          </a:p>
          <a:p>
            <a:pPr lvl="1"/>
            <a:endParaRPr lang="en-US" dirty="0">
              <a:solidFill>
                <a:schemeClr val="tx2"/>
              </a:solidFill>
            </a:endParaRPr>
          </a:p>
          <a:p>
            <a:pPr lvl="1">
              <a:buFontTx/>
              <a:buChar char="-"/>
            </a:pPr>
            <a:r>
              <a:rPr lang="en-US" dirty="0">
                <a:solidFill>
                  <a:schemeClr val="tx2"/>
                </a:solidFill>
              </a:rPr>
              <a:t>WKD </a:t>
            </a:r>
            <a:r>
              <a:rPr lang="en-US" dirty="0" err="1">
                <a:solidFill>
                  <a:schemeClr val="tx2"/>
                </a:solidFill>
              </a:rPr>
              <a:t>datacirkels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kolomindeling</a:t>
            </a:r>
            <a:r>
              <a:rPr lang="en-US" dirty="0">
                <a:solidFill>
                  <a:schemeClr val="tx2"/>
                </a:solidFill>
              </a:rPr>
              <a:t> (V2 </a:t>
            </a:r>
            <a:r>
              <a:rPr lang="en-US" dirty="0" err="1">
                <a:solidFill>
                  <a:schemeClr val="tx2"/>
                </a:solidFill>
              </a:rPr>
              <a:t>varianten</a:t>
            </a:r>
            <a:r>
              <a:rPr lang="en-US" dirty="0">
                <a:solidFill>
                  <a:schemeClr val="tx2"/>
                </a:solidFill>
              </a:rPr>
              <a:t>)</a:t>
            </a:r>
          </a:p>
          <a:p>
            <a:pPr lvl="1">
              <a:buFontTx/>
              <a:buChar char="-"/>
            </a:pPr>
            <a:r>
              <a:rPr lang="en-US" dirty="0">
                <a:solidFill>
                  <a:schemeClr val="tx2"/>
                </a:solidFill>
              </a:rPr>
              <a:t>WKD </a:t>
            </a:r>
            <a:r>
              <a:rPr lang="en-US" dirty="0" err="1">
                <a:solidFill>
                  <a:schemeClr val="tx2"/>
                </a:solidFill>
              </a:rPr>
              <a:t>Begindatum</a:t>
            </a:r>
            <a:r>
              <a:rPr lang="en-US" dirty="0">
                <a:solidFill>
                  <a:schemeClr val="tx2"/>
                </a:solidFill>
              </a:rPr>
              <a:t> &lt;-&gt; WVK_ID </a:t>
            </a:r>
            <a:r>
              <a:rPr lang="en-US" dirty="0" err="1">
                <a:solidFill>
                  <a:schemeClr val="tx2"/>
                </a:solidFill>
              </a:rPr>
              <a:t>kolom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omdraaien</a:t>
            </a:r>
            <a:r>
              <a:rPr lang="en-US" dirty="0">
                <a:solidFill>
                  <a:schemeClr val="tx2"/>
                </a:solidFill>
              </a:rPr>
              <a:t>.</a:t>
            </a:r>
          </a:p>
          <a:p>
            <a:pPr lvl="1">
              <a:buFontTx/>
              <a:buChar char="-"/>
            </a:pPr>
            <a:r>
              <a:rPr lang="en-US" dirty="0">
                <a:solidFill>
                  <a:schemeClr val="tx2"/>
                </a:solidFill>
              </a:rPr>
              <a:t>WKD </a:t>
            </a:r>
            <a:r>
              <a:rPr lang="en-US" dirty="0" err="1">
                <a:solidFill>
                  <a:schemeClr val="tx2"/>
                </a:solidFill>
              </a:rPr>
              <a:t>lijngeometrie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toevoegen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naast</a:t>
            </a:r>
            <a:r>
              <a:rPr lang="en-US" dirty="0">
                <a:solidFill>
                  <a:schemeClr val="tx2"/>
                </a:solidFill>
              </a:rPr>
              <a:t> .csv</a:t>
            </a:r>
          </a:p>
          <a:p>
            <a:pPr lvl="1">
              <a:buFontTx/>
              <a:buChar char="-"/>
            </a:pPr>
            <a:endParaRPr lang="en-US" dirty="0">
              <a:solidFill>
                <a:schemeClr val="tx2"/>
              </a:solidFill>
            </a:endParaRPr>
          </a:p>
          <a:p>
            <a:pPr lvl="1">
              <a:buFontTx/>
              <a:buChar char="-"/>
            </a:pPr>
            <a:r>
              <a:rPr lang="en-US" dirty="0" err="1">
                <a:solidFill>
                  <a:schemeClr val="tx2"/>
                </a:solidFill>
              </a:rPr>
              <a:t>Mutatieproduct</a:t>
            </a:r>
            <a:r>
              <a:rPr lang="en-US" dirty="0">
                <a:solidFill>
                  <a:schemeClr val="tx2"/>
                </a:solidFill>
              </a:rPr>
              <a:t> Max </a:t>
            </a:r>
            <a:r>
              <a:rPr lang="en-US" dirty="0" err="1">
                <a:solidFill>
                  <a:schemeClr val="tx2"/>
                </a:solidFill>
              </a:rPr>
              <a:t>snelheden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2A4B5B-93C5-4D33-9581-ABC3501858AA}" type="slidenum">
              <a:rPr lang="nl-NL" altLang="nl-NL" smtClean="0"/>
              <a:pPr/>
              <a:t>7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39041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chemeClr val="tx1"/>
                </a:solidFill>
              </a:rPr>
              <a:t>Einde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/>
          </a:p>
          <a:p>
            <a:endParaRPr lang="en-US" dirty="0"/>
          </a:p>
          <a:p>
            <a:pPr lvl="5"/>
            <a:endParaRPr lang="en-US" dirty="0"/>
          </a:p>
          <a:p>
            <a:pPr lvl="5"/>
            <a:endParaRPr lang="en-US" dirty="0"/>
          </a:p>
          <a:p>
            <a:pPr lvl="5"/>
            <a:endParaRPr lang="en-US" dirty="0"/>
          </a:p>
          <a:p>
            <a:pPr lvl="5"/>
            <a:r>
              <a:rPr lang="en-US" dirty="0" err="1"/>
              <a:t>Vragen</a:t>
            </a:r>
            <a:r>
              <a:rPr lang="en-US" dirty="0"/>
              <a:t>?</a:t>
            </a:r>
            <a:endParaRPr lang="nl-NL" b="1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2A4B5B-93C5-4D33-9581-ABC3501858AA}" type="slidenum">
              <a:rPr kumimoji="0" lang="nl-NL" altLang="nl-NL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nl-NL" altLang="nl-NL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8400256" y="5437353"/>
            <a:ext cx="32464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Nationaalwegenbestand.nl</a:t>
            </a:r>
          </a:p>
          <a:p>
            <a:r>
              <a:rPr lang="en-US" dirty="0"/>
              <a:t>NWB@rws.nl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13337978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_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529D26"/>
        </a:dk2>
        <a:lt2>
          <a:srgbClr val="808080"/>
        </a:lt2>
        <a:accent1>
          <a:srgbClr val="58AE8B"/>
        </a:accent1>
        <a:accent2>
          <a:srgbClr val="2494C5"/>
        </a:accent2>
        <a:accent3>
          <a:srgbClr val="FFFFFF"/>
        </a:accent3>
        <a:accent4>
          <a:srgbClr val="000000"/>
        </a:accent4>
        <a:accent5>
          <a:srgbClr val="B4D3C4"/>
        </a:accent5>
        <a:accent6>
          <a:srgbClr val="2086B2"/>
        </a:accent6>
        <a:hlink>
          <a:srgbClr val="9ACCD4"/>
        </a:hlink>
        <a:folHlink>
          <a:srgbClr val="ED8FB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3C1508"/>
        </a:dk2>
        <a:lt2>
          <a:srgbClr val="3C1508"/>
        </a:lt2>
        <a:accent1>
          <a:srgbClr val="FBD221"/>
        </a:accent1>
        <a:accent2>
          <a:srgbClr val="F9A529"/>
        </a:accent2>
        <a:accent3>
          <a:srgbClr val="FFFFFF"/>
        </a:accent3>
        <a:accent4>
          <a:srgbClr val="000000"/>
        </a:accent4>
        <a:accent5>
          <a:srgbClr val="FDE5AB"/>
        </a:accent5>
        <a:accent6>
          <a:srgbClr val="E29524"/>
        </a:accent6>
        <a:hlink>
          <a:srgbClr val="EE0026"/>
        </a:hlink>
        <a:folHlink>
          <a:srgbClr val="60652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47145C"/>
        </a:dk2>
        <a:lt2>
          <a:srgbClr val="0E4A10"/>
        </a:lt2>
        <a:accent1>
          <a:srgbClr val="EE0026"/>
        </a:accent1>
        <a:accent2>
          <a:srgbClr val="D60044"/>
        </a:accent2>
        <a:accent3>
          <a:srgbClr val="FFFFFF"/>
        </a:accent3>
        <a:accent4>
          <a:srgbClr val="000000"/>
        </a:accent4>
        <a:accent5>
          <a:srgbClr val="F5AAAC"/>
        </a:accent5>
        <a:accent6>
          <a:srgbClr val="C2003D"/>
        </a:accent6>
        <a:hlink>
          <a:srgbClr val="ED8FBB"/>
        </a:hlink>
        <a:folHlink>
          <a:srgbClr val="A100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529D26"/>
        </a:dk2>
        <a:lt2>
          <a:srgbClr val="808080"/>
        </a:lt2>
        <a:accent1>
          <a:srgbClr val="6ED9AD"/>
        </a:accent1>
        <a:accent2>
          <a:srgbClr val="2494C5"/>
        </a:accent2>
        <a:accent3>
          <a:srgbClr val="FFFFFF"/>
        </a:accent3>
        <a:accent4>
          <a:srgbClr val="000000"/>
        </a:accent4>
        <a:accent5>
          <a:srgbClr val="BAE9D3"/>
        </a:accent5>
        <a:accent6>
          <a:srgbClr val="2086B2"/>
        </a:accent6>
        <a:hlink>
          <a:srgbClr val="9ACCD4"/>
        </a:hlink>
        <a:folHlink>
          <a:srgbClr val="ED8FB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2419</TotalTime>
  <Words>344</Words>
  <Application>Microsoft Office PowerPoint</Application>
  <PresentationFormat>Breedbeeld</PresentationFormat>
  <Paragraphs>89</Paragraphs>
  <Slides>8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Verdana</vt:lpstr>
      <vt:lpstr>1_Default Design</vt:lpstr>
      <vt:lpstr>NWB productievoortgang   NWB gebruikerswebinar – 17-10-2024</vt:lpstr>
      <vt:lpstr>Agenda</vt:lpstr>
      <vt:lpstr>NWB inhoudelijke afgeronde werkzaamheden</vt:lpstr>
      <vt:lpstr>NWB inhoudelijke ongoing werkzaamheden</vt:lpstr>
      <vt:lpstr>NWB inhoudelijke ongoing werkzaamheden</vt:lpstr>
      <vt:lpstr>NWB inhoudelijke nog op te pakken</vt:lpstr>
      <vt:lpstr>NWB &amp; WKD technische werkzaamheden</vt:lpstr>
      <vt:lpstr>Einde</vt:lpstr>
    </vt:vector>
  </TitlesOfParts>
  <Company>Rijkswaterstaat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Banach, Stan (CIV)</dc:creator>
  <cp:lastModifiedBy>Banach, Stan (RWS CIV)</cp:lastModifiedBy>
  <cp:revision>72</cp:revision>
  <dcterms:created xsi:type="dcterms:W3CDTF">2023-03-22T09:48:32Z</dcterms:created>
  <dcterms:modified xsi:type="dcterms:W3CDTF">2024-10-16T12:06:42Z</dcterms:modified>
</cp:coreProperties>
</file>