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87" r:id="rId3"/>
    <p:sldId id="286" r:id="rId4"/>
    <p:sldId id="288" r:id="rId5"/>
    <p:sldId id="278" r:id="rId6"/>
    <p:sldId id="283" r:id="rId7"/>
    <p:sldId id="289" r:id="rId8"/>
    <p:sldId id="281" r:id="rId9"/>
    <p:sldId id="284" r:id="rId10"/>
    <p:sldId id="279" r:id="rId11"/>
    <p:sldId id="285" r:id="rId12"/>
    <p:sldId id="274" r:id="rId13"/>
    <p:sldId id="266" r:id="rId14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4E9489-105B-445A-B9ED-4C5C2EDC87C8}" v="1" dt="2024-01-23T11:20:3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78415" autoAdjust="0"/>
  </p:normalViewPr>
  <p:slideViewPr>
    <p:cSldViewPr snapToGrid="0">
      <p:cViewPr varScale="1">
        <p:scale>
          <a:sx n="110" d="100"/>
          <a:sy n="110" d="100"/>
        </p:scale>
        <p:origin x="11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mink, Gerben (NDW)" userId="0eeb68a6-4ec9-4b76-9afe-04bac7a8533c" providerId="ADAL" clId="{834E9489-105B-445A-B9ED-4C5C2EDC87C8}"/>
    <pc:docChg chg="modSld modNotesMaster">
      <pc:chgData name="Jimmink, Gerben (NDW)" userId="0eeb68a6-4ec9-4b76-9afe-04bac7a8533c" providerId="ADAL" clId="{834E9489-105B-445A-B9ED-4C5C2EDC87C8}" dt="2024-01-23T17:39:15.560" v="300" actId="20577"/>
      <pc:docMkLst>
        <pc:docMk/>
      </pc:docMkLst>
      <pc:sldChg chg="modSp mod modNotesTx">
        <pc:chgData name="Jimmink, Gerben (NDW)" userId="0eeb68a6-4ec9-4b76-9afe-04bac7a8533c" providerId="ADAL" clId="{834E9489-105B-445A-B9ED-4C5C2EDC87C8}" dt="2024-01-23T17:39:15.560" v="300" actId="20577"/>
        <pc:sldMkLst>
          <pc:docMk/>
          <pc:sldMk cId="392025322" sldId="288"/>
        </pc:sldMkLst>
        <pc:spChg chg="mod">
          <ac:chgData name="Jimmink, Gerben (NDW)" userId="0eeb68a6-4ec9-4b76-9afe-04bac7a8533c" providerId="ADAL" clId="{834E9489-105B-445A-B9ED-4C5C2EDC87C8}" dt="2024-01-23T17:39:15.560" v="300" actId="20577"/>
          <ac:spMkLst>
            <pc:docMk/>
            <pc:sldMk cId="392025322" sldId="28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06D48-9170-44DE-A090-C636DD82809E}" type="datetimeFigureOut">
              <a:rPr lang="nl-NL" smtClean="0"/>
              <a:t>24-1-2024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3ABB7-FCF2-494A-BE6D-C98F42ECC45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1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422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129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125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11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4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Beginnen met excuses:</a:t>
            </a:r>
          </a:p>
          <a:p>
            <a:r>
              <a:rPr lang="nl-NL" dirty="0"/>
              <a:t>- Tegelijkertijd plannen van dit </a:t>
            </a:r>
            <a:r>
              <a:rPr lang="nl-NL" dirty="0" err="1"/>
              <a:t>webinar</a:t>
            </a:r>
            <a:r>
              <a:rPr lang="nl-NL" dirty="0"/>
              <a:t> met de Sprint Demo van team Wegkenmerken &amp; Registers (George)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21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685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naam, rol en korte omschrijving NWB taak.</a:t>
            </a:r>
          </a:p>
          <a:p>
            <a:endParaRPr lang="nl-NL" dirty="0"/>
          </a:p>
          <a:p>
            <a:r>
              <a:rPr lang="nl-NL" dirty="0"/>
              <a:t>Beginnen bij RWS: productie van het NWB (</a:t>
            </a:r>
            <a:r>
              <a:rPr lang="nl-NL" dirty="0" err="1"/>
              <a:t>mbv</a:t>
            </a:r>
            <a:r>
              <a:rPr lang="nl-NL" dirty="0"/>
              <a:t> opdrachtnemer </a:t>
            </a:r>
            <a:r>
              <a:rPr lang="nl-NL" dirty="0" err="1"/>
              <a:t>Kragten</a:t>
            </a:r>
            <a:r>
              <a:rPr lang="nl-NL" dirty="0"/>
              <a:t>)</a:t>
            </a:r>
          </a:p>
          <a:p>
            <a:endParaRPr lang="nl-NL" dirty="0"/>
          </a:p>
          <a:p>
            <a:r>
              <a:rPr lang="nl-NL" dirty="0"/>
              <a:t>Vraagarticulatie bij NWB</a:t>
            </a:r>
          </a:p>
          <a:p>
            <a:endParaRPr lang="nl-NL" dirty="0"/>
          </a:p>
          <a:p>
            <a:r>
              <a:rPr lang="nl-NL" dirty="0"/>
              <a:t>Gerben: FB, </a:t>
            </a:r>
            <a:r>
              <a:rPr lang="nl-NL" dirty="0" err="1"/>
              <a:t>oa</a:t>
            </a:r>
            <a:r>
              <a:rPr lang="nl-NL" dirty="0"/>
              <a:t> </a:t>
            </a:r>
            <a:r>
              <a:rPr lang="nl-NL" dirty="0" err="1"/>
              <a:t>webinar</a:t>
            </a:r>
            <a:r>
              <a:rPr lang="nl-NL" dirty="0"/>
              <a:t>, handleiding, gebruikersondersteuning en werkgroep kwaliteit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15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83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801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942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009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3ABB7-FCF2-494A-BE6D-C98F42ECC45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15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BB6E45EE-294C-4CA0-8A55-2E58D74038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693"/>
            <a:ext cx="12192000" cy="5905307"/>
          </a:xfrm>
          <a:custGeom>
            <a:avLst/>
            <a:gdLst>
              <a:gd name="connsiteX0" fmla="*/ 2409825 w 12192000"/>
              <a:gd name="connsiteY0" fmla="*/ 467309 h 5895975"/>
              <a:gd name="connsiteX1" fmla="*/ 2409825 w 12192000"/>
              <a:gd name="connsiteY1" fmla="*/ 4834701 h 5895975"/>
              <a:gd name="connsiteX2" fmla="*/ 9782175 w 12192000"/>
              <a:gd name="connsiteY2" fmla="*/ 4834701 h 5895975"/>
              <a:gd name="connsiteX3" fmla="*/ 9782175 w 12192000"/>
              <a:gd name="connsiteY3" fmla="*/ 467309 h 5895975"/>
              <a:gd name="connsiteX4" fmla="*/ 0 w 12192000"/>
              <a:gd name="connsiteY4" fmla="*/ 0 h 5895975"/>
              <a:gd name="connsiteX5" fmla="*/ 12192000 w 12192000"/>
              <a:gd name="connsiteY5" fmla="*/ 0 h 5895975"/>
              <a:gd name="connsiteX6" fmla="*/ 12192000 w 12192000"/>
              <a:gd name="connsiteY6" fmla="*/ 5895975 h 5895975"/>
              <a:gd name="connsiteX7" fmla="*/ 0 w 12192000"/>
              <a:gd name="connsiteY7" fmla="*/ 5895975 h 589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895975">
                <a:moveTo>
                  <a:pt x="2409825" y="467309"/>
                </a:moveTo>
                <a:lnTo>
                  <a:pt x="2409825" y="4834701"/>
                </a:lnTo>
                <a:lnTo>
                  <a:pt x="9782175" y="4834701"/>
                </a:lnTo>
                <a:lnTo>
                  <a:pt x="9782175" y="467309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895975"/>
                </a:lnTo>
                <a:lnTo>
                  <a:pt x="0" y="589597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anchor="b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D3FE0A5-0920-4B9A-9EBE-2D69FD28D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05099" y="1800224"/>
            <a:ext cx="6657976" cy="1895475"/>
          </a:xfr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None/>
              <a:defRPr sz="2800" b="1"/>
            </a:lvl1pPr>
            <a:lvl2pPr marL="0" indent="0">
              <a:spcBef>
                <a:spcPts val="1500"/>
              </a:spcBef>
              <a:buNone/>
              <a:defRPr sz="1800"/>
            </a:lvl2pPr>
            <a:lvl3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2A19E97-1605-497F-98F5-C321D8DC1AE3}"/>
              </a:ext>
            </a:extLst>
          </p:cNvPr>
          <p:cNvSpPr txBox="1"/>
          <p:nvPr userDrawn="1"/>
        </p:nvSpPr>
        <p:spPr>
          <a:xfrm>
            <a:off x="2628899" y="4057650"/>
            <a:ext cx="199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In samenwerking met:</a:t>
            </a:r>
            <a:endParaRPr lang="en-GB" sz="1100" b="1" dirty="0"/>
          </a:p>
        </p:txBody>
      </p:sp>
      <p:pic>
        <p:nvPicPr>
          <p:cNvPr id="15" name="Afbeelding 14" descr="Logo NDW&#10;">
            <a:extLst>
              <a:ext uri="{FF2B5EF4-FFF2-40B4-BE49-F238E27FC236}">
                <a16:creationId xmlns:a16="http://schemas.microsoft.com/office/drawing/2014/main" id="{E16E5E22-CEC4-4D58-BDD9-DD57EF1CA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B7669F-0235-4679-970B-F1B5F13C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A3F4-D6C7-485C-A78E-DF7B1F2DD1D7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C3FCD2-6390-4EB9-96E6-828AAA8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186608-10C5-4B1D-845F-6A5D7400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2416175" y="1429333"/>
            <a:ext cx="73596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11438" y="2257425"/>
            <a:ext cx="7119937" cy="3397250"/>
          </a:xfr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defRPr/>
            </a:lvl3pPr>
            <a:lvl4pPr marL="990600" indent="-228600">
              <a:defRPr/>
            </a:lvl4pPr>
            <a:lvl5pPr marL="1257300" indent="-228600"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9375" y="1764369"/>
            <a:ext cx="7119937" cy="568526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4382274" y="1429333"/>
            <a:ext cx="7327643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4768" y="2313991"/>
            <a:ext cx="7119937" cy="319138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spcAft>
                <a:spcPts val="1800"/>
              </a:spcAft>
              <a:defRPr/>
            </a:lvl3pPr>
            <a:lvl4pPr marL="990600" indent="-228600">
              <a:spcAft>
                <a:spcPts val="1800"/>
              </a:spcAft>
              <a:defRPr/>
            </a:lvl4pPr>
            <a:lvl5pPr marL="1257300" indent="-228600">
              <a:spcAft>
                <a:spcPts val="1800"/>
              </a:spcAft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43" y="1669422"/>
            <a:ext cx="3262946" cy="568526"/>
          </a:xfrm>
        </p:spPr>
        <p:txBody>
          <a:bodyPr anchor="t" anchorCtr="0">
            <a:noAutofit/>
          </a:bodyPr>
          <a:lstStyle>
            <a:lvl1pPr>
              <a:defRPr sz="2200"/>
            </a:lvl1pPr>
          </a:lstStyle>
          <a:p>
            <a:r>
              <a:rPr lang="nl-NL"/>
              <a:t>Klik om de stijl te bewerken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DF2A19F4-4740-4C4F-9AB9-AE94E2BA0D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4768" y="1829502"/>
            <a:ext cx="7135149" cy="4084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2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347164" cy="356770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347164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98FC126-B2F7-4322-93E1-CE57928427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725" y="1428750"/>
            <a:ext cx="7353300" cy="4362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eeldvullend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DD70C13-0B73-4C78-B224-8E370DFC94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8302110 w 12192000"/>
              <a:gd name="connsiteY0" fmla="*/ 476833 h 5905500"/>
              <a:gd name="connsiteX1" fmla="*/ 8302110 w 12192000"/>
              <a:gd name="connsiteY1" fmla="*/ 4838699 h 5905500"/>
              <a:gd name="connsiteX2" fmla="*/ 11722110 w 12192000"/>
              <a:gd name="connsiteY2" fmla="*/ 4838699 h 5905500"/>
              <a:gd name="connsiteX3" fmla="*/ 11722110 w 12192000"/>
              <a:gd name="connsiteY3" fmla="*/ 4768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8302110" y="476833"/>
                </a:moveTo>
                <a:lnTo>
                  <a:pt x="8302110" y="4838699"/>
                </a:lnTo>
                <a:lnTo>
                  <a:pt x="11722110" y="4838699"/>
                </a:lnTo>
                <a:lnTo>
                  <a:pt x="11722110" y="4768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524125"/>
            <a:ext cx="3114675" cy="3209924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285750" indent="-285750">
              <a:spcAft>
                <a:spcPts val="1800"/>
              </a:spcAft>
              <a:buFont typeface="Wingdings" panose="05000000000000000000" pitchFamily="2" charset="2"/>
              <a:buChar char=""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114675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9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4751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9F5BA9FE-4DC6-4FA5-942B-08340BBCE2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7675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4" name="Tijdelijke aanduiding voor afbeelding 7">
            <a:extLst>
              <a:ext uri="{FF2B5EF4-FFF2-40B4-BE49-F238E27FC236}">
                <a16:creationId xmlns:a16="http://schemas.microsoft.com/office/drawing/2014/main" id="{E6663FA1-9B2C-4005-90CC-BFD2015EED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24602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/>
              <a:t>Klik op het pictogram als u een afbeelding wilt toevoegen</a:t>
            </a:r>
            <a:endParaRPr lang="en-GB"/>
          </a:p>
        </p:txBody>
      </p:sp>
      <p:sp>
        <p:nvSpPr>
          <p:cNvPr id="17" name="Tijdelijke aanduiding voor tekst 14">
            <a:extLst>
              <a:ext uri="{FF2B5EF4-FFF2-40B4-BE49-F238E27FC236}">
                <a16:creationId xmlns:a16="http://schemas.microsoft.com/office/drawing/2014/main" id="{87C132CC-A260-48F3-A7FF-85386D1F1C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43675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8" name="Tijdelijke aanduiding voor tekst 15">
            <a:extLst>
              <a:ext uri="{FF2B5EF4-FFF2-40B4-BE49-F238E27FC236}">
                <a16:creationId xmlns:a16="http://schemas.microsoft.com/office/drawing/2014/main" id="{C9C58342-8800-423A-8E08-F55992143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6750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352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grafieken/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3BB2741-0D3D-4AA4-907F-6FB18C5B05E3}"/>
              </a:ext>
            </a:extLst>
          </p:cNvPr>
          <p:cNvSpPr/>
          <p:nvPr userDrawn="1"/>
        </p:nvSpPr>
        <p:spPr>
          <a:xfrm>
            <a:off x="8286750" y="1429333"/>
            <a:ext cx="3423167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238500" cy="3567703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238500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jdelijke aanduiding voor tekst 15">
            <a:extLst>
              <a:ext uri="{FF2B5EF4-FFF2-40B4-BE49-F238E27FC236}">
                <a16:creationId xmlns:a16="http://schemas.microsoft.com/office/drawing/2014/main" id="{FCA7FEC5-0993-41D0-93D3-7DEC778CDA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750" y="5579332"/>
            <a:ext cx="3543300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6328EA33-E642-4E86-AFFC-9D7198EBAC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62474" y="5579332"/>
            <a:ext cx="3448051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  <a:p>
            <a:pPr lvl="0"/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F2D6E1-7528-47DE-88A5-7018397FDF7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6725" y="1416050"/>
            <a:ext cx="3743325" cy="4140200"/>
          </a:xfrm>
        </p:spPr>
        <p:txBody>
          <a:bodyPr>
            <a:normAutofit/>
          </a:bodyPr>
          <a:lstStyle>
            <a:lvl1pPr marL="0" indent="0">
              <a:buNone/>
              <a:defRPr lang="en-GB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934D1E1B-0180-4B6A-9090-00C3DCAF6A3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51325" y="1416050"/>
            <a:ext cx="3768725" cy="41402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5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399150" y="1420788"/>
            <a:ext cx="35251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67E7C1C-58A3-4B33-AACF-95AC1B888A20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pic>
        <p:nvPicPr>
          <p:cNvPr id="30" name="Afbeelding 29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DB4E5024-EF9C-46A2-8723-6A7AD01F03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F0016CA-6D32-4F82-AB8A-752EC80068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448176"/>
            <a:ext cx="2664051" cy="785382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24564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219EA5F6-FA15-446A-BEED-F5B75ACBB0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447224 w 12192000"/>
              <a:gd name="connsiteY0" fmla="*/ 451433 h 5905500"/>
              <a:gd name="connsiteX1" fmla="*/ 447224 w 12192000"/>
              <a:gd name="connsiteY1" fmla="*/ 4787633 h 5905500"/>
              <a:gd name="connsiteX2" fmla="*/ 3903224 w 12192000"/>
              <a:gd name="connsiteY2" fmla="*/ 4787633 h 5905500"/>
              <a:gd name="connsiteX3" fmla="*/ 3903224 w 12192000"/>
              <a:gd name="connsiteY3" fmla="*/ 4514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447224" y="451433"/>
                </a:moveTo>
                <a:lnTo>
                  <a:pt x="447224" y="4787633"/>
                </a:lnTo>
                <a:lnTo>
                  <a:pt x="3903224" y="4787633"/>
                </a:lnTo>
                <a:lnTo>
                  <a:pt x="3903224" y="4514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85678C8-B3DB-4659-AE9E-62D687B702CD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8D73C676-259C-496C-9D77-EE7974D8CE7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619625"/>
            <a:ext cx="2664051" cy="604407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  <p:pic>
        <p:nvPicPr>
          <p:cNvPr id="2" name="Afbeelding 1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46C65239-043B-4E09-96E5-A65C91A812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1A715C-9126-43B2-90F7-FEB4A048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8E2D9F-BA10-4869-A6FB-7D35C13F4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C8B466-4614-455E-A8CE-B9769EB7E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A3F4-D6C7-485C-A78E-DF7B1F2DD1D7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10C6C3-6028-49B7-ACE4-9277FE94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61B72-1274-43CA-B394-869BCC85B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20/22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WB@RWS.nl" TargetMode="External"/><Relationship Id="rId4" Type="http://schemas.openxmlformats.org/officeDocument/2006/relationships/hyperlink" Target="mailto:NWB.gebruikerswensen@ndw.n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18/2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16/2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19/22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alwegenbestand.nl/download_file/317/22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E12EA0A6-9ABA-4A2B-9204-C58220AE656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7C1C47-055F-431A-B393-7996447C68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16807" y="1884028"/>
            <a:ext cx="6993641" cy="352175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4000" dirty="0" err="1"/>
              <a:t>Gebruikerswebinar</a:t>
            </a:r>
            <a:r>
              <a:rPr lang="en-US" sz="4000" dirty="0"/>
              <a:t> 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err="1"/>
              <a:t>Nationaal</a:t>
            </a:r>
            <a:r>
              <a:rPr lang="en-US" sz="4000" dirty="0"/>
              <a:t> </a:t>
            </a:r>
            <a:r>
              <a:rPr lang="en-US" sz="4000" dirty="0" err="1"/>
              <a:t>wegenbestand</a:t>
            </a:r>
            <a:r>
              <a:rPr lang="en-US" sz="4000" dirty="0"/>
              <a:t> </a:t>
            </a:r>
            <a:r>
              <a:rPr lang="en-US" sz="4400" dirty="0"/>
              <a:t>	           </a:t>
            </a:r>
          </a:p>
          <a:p>
            <a:pPr algn="ctr"/>
            <a:endParaRPr lang="en-US" sz="4400" dirty="0"/>
          </a:p>
          <a:p>
            <a:pPr algn="ctr"/>
            <a:r>
              <a:rPr lang="en-US" sz="4000" dirty="0"/>
              <a:t>2</a:t>
            </a:r>
            <a:r>
              <a:rPr lang="en-US" sz="3600" dirty="0"/>
              <a:t>3 </a:t>
            </a:r>
            <a:r>
              <a:rPr lang="en-US" sz="3600" dirty="0" err="1"/>
              <a:t>Januari</a:t>
            </a:r>
            <a:r>
              <a:rPr lang="en-US" sz="3600" dirty="0"/>
              <a:t> 2024</a:t>
            </a:r>
          </a:p>
          <a:p>
            <a:pPr algn="ctr">
              <a:lnSpc>
                <a:spcPts val="15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7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 algn="l" rtl="0">
              <a:buNone/>
            </a:pPr>
            <a:r>
              <a:rPr lang="nl-NL" sz="2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Online handleiding NWB </a:t>
            </a:r>
            <a:r>
              <a:rPr lang="nl-NL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(Gerben Jimmink)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2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BD6C368-F76C-85E7-5C46-66234F8710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94004" y="2726315"/>
            <a:ext cx="3778542" cy="148392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0936556-7234-E4E8-750D-3552E633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Rondvraag</a:t>
            </a:r>
            <a:endParaRPr lang="nl-NL" dirty="0"/>
          </a:p>
        </p:txBody>
      </p:sp>
      <p:pic>
        <p:nvPicPr>
          <p:cNvPr id="1026" name="Picture 2" descr="Teken een snelweg in de vorm van een vraagteken">
            <a:extLst>
              <a:ext uri="{FF2B5EF4-FFF2-40B4-BE49-F238E27FC236}">
                <a16:creationId xmlns:a16="http://schemas.microsoft.com/office/drawing/2014/main" id="{A85F7C6A-9477-9F50-FAF2-00DD6ECDE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014" y="1764369"/>
            <a:ext cx="3639532" cy="363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003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Waar kan je terecht met vragen of suggesties voor NWB</a:t>
            </a:r>
          </a:p>
          <a:p>
            <a:r>
              <a:rPr lang="nl-NL" dirty="0"/>
              <a:t>Website NWB (</a:t>
            </a:r>
            <a:r>
              <a:rPr lang="nl-NL" dirty="0">
                <a:hlinkClick r:id="rId3"/>
              </a:rPr>
              <a:t>https://nationaalwegenbestand.nl</a:t>
            </a:r>
            <a:r>
              <a:rPr lang="nl-NL" dirty="0"/>
              <a:t>) :</a:t>
            </a:r>
          </a:p>
          <a:p>
            <a:endParaRPr lang="nl-NL" dirty="0"/>
          </a:p>
          <a:p>
            <a:pPr lvl="1"/>
            <a:r>
              <a:rPr lang="nl-NL" dirty="0">
                <a:hlinkClick r:id="rId4"/>
              </a:rPr>
              <a:t>NWB.gebruikerswensen@ndw.nu</a:t>
            </a:r>
            <a:r>
              <a:rPr lang="nl-NL" dirty="0"/>
              <a:t>  (voor wensen)</a:t>
            </a:r>
          </a:p>
          <a:p>
            <a:pPr lvl="1"/>
            <a:r>
              <a:rPr lang="nl-NL" dirty="0">
                <a:hlinkClick r:id="rId5"/>
              </a:rPr>
              <a:t>NWB@RWS.nl</a:t>
            </a:r>
            <a:r>
              <a:rPr lang="nl-NL" dirty="0"/>
              <a:t> (voor het melden van mutaties in het NWB)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Afronding</a:t>
            </a:r>
          </a:p>
        </p:txBody>
      </p:sp>
    </p:spTree>
    <p:extLst>
      <p:ext uri="{BB962C8B-B14F-4D97-AF65-F5344CB8AC3E}">
        <p14:creationId xmlns:p14="http://schemas.microsoft.com/office/powerpoint/2010/main" val="412847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0AEB344E-AB39-4E7A-A983-1B364BCBDB3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F7ADE1-CB29-4C1F-8F71-F5CC995EB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482" y="4619625"/>
            <a:ext cx="2664051" cy="604407"/>
          </a:xfrm>
        </p:spPr>
        <p:txBody>
          <a:bodyPr/>
          <a:lstStyle/>
          <a:p>
            <a:r>
              <a:rPr lang="en-GB" dirty="0"/>
              <a:t>13-09-2023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4227B9F-80E2-4BC5-B623-AE7FADF8B0EF}"/>
              </a:ext>
            </a:extLst>
          </p:cNvPr>
          <p:cNvSpPr txBox="1"/>
          <p:nvPr/>
        </p:nvSpPr>
        <p:spPr>
          <a:xfrm>
            <a:off x="1045482" y="1605606"/>
            <a:ext cx="1545318" cy="212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chemeClr val="tx1"/>
                </a:solidFill>
                <a:latin typeface="+mj-lt"/>
              </a:rPr>
              <a:t>info@ndw.nu</a:t>
            </a:r>
          </a:p>
          <a:p>
            <a:pPr>
              <a:spcBef>
                <a:spcPts val="1100"/>
              </a:spcBef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www.ndw.nu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1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088 797 34 35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Archimedeslaan 6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3584 BA Utrecht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nl-NL" sz="1100" b="1" i="0" u="none" strike="noStrike" kern="1200" dirty="0">
              <a:solidFill>
                <a:schemeClr val="tx1"/>
              </a:solidFill>
              <a:effectLst/>
              <a:latin typeface="+mj-lt"/>
              <a:ea typeface="+mn-ea"/>
              <a:cs typeface="+mn-cs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Postbus 24016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dirty="0">
                <a:solidFill>
                  <a:schemeClr val="tx1"/>
                </a:solidFill>
                <a:effectLst/>
                <a:latin typeface="+mj-lt"/>
              </a:rPr>
              <a:t>3502 MA Utrecht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endParaRPr lang="nl-NL" sz="1100" b="1" dirty="0">
              <a:latin typeface="+mj-lt"/>
            </a:endParaRPr>
          </a:p>
          <a:p>
            <a:endParaRPr lang="en-GB" sz="1100" b="1" dirty="0">
              <a:latin typeface="+mj-lt"/>
            </a:endParaRPr>
          </a:p>
        </p:txBody>
      </p:sp>
      <p:pic>
        <p:nvPicPr>
          <p:cNvPr id="2" name="Afbeelding 1" descr="Afbeelding met zitten, monitor, kamer, televisie&#10;&#10;Automatisch gegenereerde beschrijving">
            <a:extLst>
              <a:ext uri="{FF2B5EF4-FFF2-40B4-BE49-F238E27FC236}">
                <a16:creationId xmlns:a16="http://schemas.microsoft.com/office/drawing/2014/main" id="{3ECF16BD-9B3C-4F08-910F-00D9247F842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935006"/>
            <a:ext cx="216000" cy="216000"/>
          </a:xfrm>
          <a:prstGeom prst="rect">
            <a:avLst/>
          </a:prstGeom>
        </p:spPr>
      </p:pic>
      <p:pic>
        <p:nvPicPr>
          <p:cNvPr id="6" name="Afbeelding 5" descr="Afbeelding met galerie, kamer, scène, foto&#10;&#10;Automatisch gegenereerde beschrijving">
            <a:extLst>
              <a:ext uri="{FF2B5EF4-FFF2-40B4-BE49-F238E27FC236}">
                <a16:creationId xmlns:a16="http://schemas.microsoft.com/office/drawing/2014/main" id="{5371D4B6-0E1E-4DF5-A6FB-3A30AF67EB5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545873"/>
            <a:ext cx="216000" cy="216000"/>
          </a:xfrm>
          <a:prstGeom prst="rect">
            <a:avLst/>
          </a:prstGeom>
        </p:spPr>
      </p:pic>
      <p:pic>
        <p:nvPicPr>
          <p:cNvPr id="7" name="Afbeelding 6" descr="Afbeelding met kamer&#10;&#10;Automatisch gegenereerde beschrijving">
            <a:extLst>
              <a:ext uri="{FF2B5EF4-FFF2-40B4-BE49-F238E27FC236}">
                <a16:creationId xmlns:a16="http://schemas.microsoft.com/office/drawing/2014/main" id="{FADDD55C-23C0-4B0D-B0C6-76F94BFABB8E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631189"/>
            <a:ext cx="216000" cy="216000"/>
          </a:xfrm>
          <a:prstGeom prst="rect">
            <a:avLst/>
          </a:prstGeom>
        </p:spPr>
      </p:pic>
      <p:pic>
        <p:nvPicPr>
          <p:cNvPr id="9" name="Afbeelding 8" descr="Afbeelding met teken, stoppen, zitten, straat&#10;&#10;Automatisch gegenereerde beschrijving">
            <a:extLst>
              <a:ext uri="{FF2B5EF4-FFF2-40B4-BE49-F238E27FC236}">
                <a16:creationId xmlns:a16="http://schemas.microsoft.com/office/drawing/2014/main" id="{60A593A5-EDF5-4710-983D-F216E2904B5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253110"/>
            <a:ext cx="216000" cy="216000"/>
          </a:xfrm>
          <a:prstGeom prst="rect">
            <a:avLst/>
          </a:prstGeom>
        </p:spPr>
      </p:pic>
      <p:pic>
        <p:nvPicPr>
          <p:cNvPr id="19" name="Afbeelding 18" descr="Afbeelding met kamer&#10;&#10;Automatisch gegenereerde beschrijving">
            <a:extLst>
              <a:ext uri="{FF2B5EF4-FFF2-40B4-BE49-F238E27FC236}">
                <a16:creationId xmlns:a16="http://schemas.microsoft.com/office/drawing/2014/main" id="{4BA106BB-9FB1-447D-B08A-79E4B52550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3003215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3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79383" y="2171430"/>
            <a:ext cx="7119937" cy="251513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Zet jullie microfoon en telefoon svp uit !</a:t>
            </a:r>
          </a:p>
          <a:p>
            <a:endParaRPr lang="nl-NL" dirty="0"/>
          </a:p>
          <a:p>
            <a:r>
              <a:rPr lang="nl-NL" dirty="0"/>
              <a:t>Vragen stellen bij voorkeur via de chatfunctie</a:t>
            </a:r>
          </a:p>
          <a:p>
            <a:endParaRPr lang="nl-NL" dirty="0"/>
          </a:p>
          <a:p>
            <a:r>
              <a:rPr lang="nl-NL" dirty="0"/>
              <a:t>Beantwoording vragen na presentatie in vragenronde</a:t>
            </a:r>
            <a:br>
              <a:rPr lang="nl-NL" dirty="0"/>
            </a:br>
            <a:r>
              <a:rPr lang="nl-NL" sz="1600" dirty="0"/>
              <a:t>(evt. later tijdstip via mail)</a:t>
            </a:r>
          </a:p>
          <a:p>
            <a:endParaRPr lang="nl-NL" dirty="0"/>
          </a:p>
          <a:p>
            <a:r>
              <a:rPr lang="nl-NL" dirty="0"/>
              <a:t>Aanwezigen graag naam, functie en namens welke organisatie je deelneemt vermelden in chat</a:t>
            </a:r>
          </a:p>
          <a:p>
            <a:endParaRPr lang="nl-NL" dirty="0"/>
          </a:p>
          <a:p>
            <a:pPr marR="0" algn="l" rtl="0"/>
            <a:endParaRPr lang="nl-NL" sz="1800" b="0" i="1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endParaRPr lang="nl-NL" sz="1800" b="0" i="0" u="none" strike="noStrike" baseline="0" dirty="0">
              <a:latin typeface="Times New Roman" panose="02020603050405020304" pitchFamily="18" charset="0"/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79383" y="1602904"/>
            <a:ext cx="7119937" cy="568526"/>
          </a:xfrm>
        </p:spPr>
        <p:txBody>
          <a:bodyPr/>
          <a:lstStyle/>
          <a:p>
            <a:r>
              <a:rPr lang="nl-NL" dirty="0"/>
              <a:t>Welkom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111912-1EAF-6902-5DB7-0F43BB22C839}"/>
              </a:ext>
            </a:extLst>
          </p:cNvPr>
          <p:cNvSpPr txBox="1"/>
          <p:nvPr/>
        </p:nvSpPr>
        <p:spPr>
          <a:xfrm>
            <a:off x="2712243" y="4686569"/>
            <a:ext cx="6800374" cy="92333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indent="0" algn="l" rtl="0">
              <a:buNone/>
            </a:pPr>
            <a:r>
              <a:rPr lang="nl-NL" sz="12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Disclaimer</a:t>
            </a:r>
            <a:r>
              <a:rPr lang="nl-NL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marR="0" indent="0" algn="l" rtl="0">
              <a:buNone/>
            </a:pPr>
            <a:r>
              <a:rPr lang="nl-NL" sz="1200" b="0" u="none" strike="noStrike" baseline="0" dirty="0">
                <a:latin typeface="Arial" panose="020B0604020202020204" pitchFamily="34" charset="0"/>
              </a:rPr>
              <a:t>Het </a:t>
            </a:r>
            <a:r>
              <a:rPr lang="nl-NL" sz="1200" b="0" u="none" strike="noStrike" baseline="0" dirty="0" err="1">
                <a:latin typeface="Arial" panose="020B0604020202020204" pitchFamily="34" charset="0"/>
              </a:rPr>
              <a:t>webinar</a:t>
            </a:r>
            <a:r>
              <a:rPr lang="nl-NL" sz="1200" b="0" u="none" strike="noStrike" baseline="0" dirty="0">
                <a:latin typeface="Arial" panose="020B0604020202020204" pitchFamily="34" charset="0"/>
              </a:rPr>
              <a:t> zal worden opgenomen en na afloop via de NWB website gedeeld worden. </a:t>
            </a:r>
          </a:p>
          <a:p>
            <a:pPr marL="0" marR="0" indent="0" algn="l" rtl="0">
              <a:buNone/>
            </a:pPr>
            <a:r>
              <a:rPr lang="nl-NL" sz="1200" b="0" u="none" strike="noStrike" baseline="0" dirty="0">
                <a:latin typeface="Arial" panose="020B0604020202020204" pitchFamily="34" charset="0"/>
              </a:rPr>
              <a:t>Indien u niet opgenomen wil worden, verzoeken wij u vriendelijk om uw camera en microfoon uit te schakelen tijdens de sessie.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07164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1437" y="1824289"/>
            <a:ext cx="8289173" cy="4183480"/>
          </a:xfrm>
        </p:spPr>
        <p:txBody>
          <a:bodyPr>
            <a:noAutofit/>
          </a:bodyPr>
          <a:lstStyle/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13:00 	Welkom, agenda, kort voorstelrondje 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3" action="ppaction://hlinksldjump"/>
              </a:rPr>
              <a:t>NWB-team</a:t>
            </a:r>
            <a:endParaRPr lang="nl-NL" sz="1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endParaRPr lang="nl-NL" sz="400" b="0" i="0" u="none" strike="noStrike" baseline="0" dirty="0">
              <a:solidFill>
                <a:srgbClr val="40323B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13:10	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4" action="ppaction://hlinksldjump"/>
              </a:rPr>
              <a:t>Stand van zaken productie NWB </a:t>
            </a:r>
            <a:endParaRPr lang="nl-NL" sz="1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  <a:t>	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(Stan </a:t>
            </a:r>
            <a:r>
              <a:rPr lang="nl-NL" sz="1200" b="0" i="0" u="none" strike="noStrike" baseline="0" dirty="0" err="1">
                <a:solidFill>
                  <a:srgbClr val="000000"/>
                </a:solidFill>
                <a:latin typeface="+mj-lt"/>
              </a:rPr>
              <a:t>Banach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0" marR="0" indent="0" algn="l" rtl="0">
              <a:buNone/>
            </a:pPr>
            <a:endParaRPr lang="nl-NL" sz="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13:30	</a:t>
            </a:r>
            <a:r>
              <a:rPr lang="nl-NL" sz="1600" dirty="0">
                <a:solidFill>
                  <a:srgbClr val="000000"/>
                </a:solidFill>
                <a:latin typeface="+mj-lt"/>
                <a:hlinkClick r:id="rId5" action="ppaction://hlinksldjump"/>
              </a:rPr>
              <a:t>Dooro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5" action="ppaction://hlinksldjump"/>
              </a:rPr>
              <a:t>ntwikkeling NWB &amp; WKD</a:t>
            </a:r>
            <a:b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</a:br>
            <a: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  <a:t>	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(Dirk-Simon </a:t>
            </a:r>
            <a:r>
              <a:rPr lang="nl-NL" sz="1200" b="0" i="0" u="none" strike="noStrike" baseline="0" dirty="0" err="1">
                <a:solidFill>
                  <a:srgbClr val="000000"/>
                </a:solidFill>
                <a:latin typeface="+mj-lt"/>
              </a:rPr>
              <a:t>Beerda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0" marR="0" indent="0" algn="l" rtl="0">
              <a:buNone/>
            </a:pPr>
            <a:endParaRPr lang="nl-NL" sz="400" b="0" i="0" u="none" strike="noStrike" baseline="0" dirty="0">
              <a:solidFill>
                <a:srgbClr val="40323B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400" b="0" i="1" u="none" strike="noStrike" baseline="0" dirty="0">
                <a:solidFill>
                  <a:srgbClr val="000000"/>
                </a:solidFill>
                <a:latin typeface="+mj-lt"/>
              </a:rPr>
              <a:t>13:50	Pauze</a:t>
            </a:r>
          </a:p>
          <a:p>
            <a:pPr marL="0" marR="0" indent="0" algn="l" rtl="0">
              <a:buNone/>
            </a:pPr>
            <a:endParaRPr lang="nl-NL" sz="400" b="0" i="1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endParaRPr lang="nl-NL" sz="400" b="0" i="0" u="none" strike="noStrike" baseline="0" dirty="0">
              <a:solidFill>
                <a:srgbClr val="40323B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14:00	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6" action="ppaction://hlinksldjump"/>
              </a:rPr>
              <a:t>NWB in het Basisnet / Register externe veiligheid (REV) </a:t>
            </a:r>
            <a:endParaRPr lang="nl-NL" sz="1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	(Ruben Polman)</a:t>
            </a:r>
          </a:p>
          <a:p>
            <a:pPr marL="0" marR="0" indent="0" algn="l" rtl="0">
              <a:buNone/>
            </a:pPr>
            <a:endParaRPr lang="nl-NL" sz="400" dirty="0">
              <a:solidFill>
                <a:srgbClr val="000000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14:30	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7" action="ppaction://hlinksldjump"/>
              </a:rPr>
              <a:t>Voortgang data voor logistiek </a:t>
            </a:r>
            <a:b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</a:br>
            <a: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  <a:t>	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(Els </a:t>
            </a:r>
            <a:r>
              <a:rPr lang="nl-NL" sz="1200" b="0" i="0" u="none" strike="noStrike" baseline="0" dirty="0" err="1">
                <a:solidFill>
                  <a:srgbClr val="000000"/>
                </a:solidFill>
                <a:latin typeface="+mj-lt"/>
              </a:rPr>
              <a:t>Rijnierse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0" marR="0" indent="0" algn="l" rtl="0">
              <a:buNone/>
            </a:pPr>
            <a:endParaRPr lang="nl-NL" sz="400" b="0" i="0" u="none" strike="noStrike" baseline="0" dirty="0">
              <a:solidFill>
                <a:srgbClr val="40323B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14:45	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8" action="ppaction://hlinksldjump"/>
              </a:rPr>
              <a:t>Online handleiding NWB </a:t>
            </a:r>
            <a:b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</a:br>
            <a:r>
              <a:rPr lang="nl-NL" sz="1400" b="0" i="0" u="none" strike="noStrike" baseline="0" dirty="0">
                <a:solidFill>
                  <a:srgbClr val="000000"/>
                </a:solidFill>
                <a:latin typeface="+mj-lt"/>
              </a:rPr>
              <a:t>	</a:t>
            </a:r>
            <a:r>
              <a:rPr lang="nl-NL" sz="1200" b="0" i="0" u="none" strike="noStrike" baseline="0" dirty="0">
                <a:solidFill>
                  <a:srgbClr val="000000"/>
                </a:solidFill>
                <a:latin typeface="+mj-lt"/>
              </a:rPr>
              <a:t>(Gerben Jimmink)</a:t>
            </a:r>
          </a:p>
          <a:p>
            <a:pPr marL="0" marR="0" indent="0" algn="l" rtl="0">
              <a:buNone/>
            </a:pPr>
            <a:br>
              <a:rPr lang="nl-NL" sz="400" b="0" i="0" u="none" strike="noStrike" baseline="0" dirty="0">
                <a:solidFill>
                  <a:srgbClr val="000000"/>
                </a:solidFill>
                <a:latin typeface="+mj-lt"/>
              </a:rPr>
            </a:b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14:50	Rondvraag</a:t>
            </a:r>
          </a:p>
          <a:p>
            <a:pPr marL="0" marR="0" indent="0" algn="l" rtl="0">
              <a:buNone/>
            </a:pPr>
            <a:endParaRPr lang="nl-NL" sz="500" b="0" i="0" u="none" strike="noStrike" baseline="0" dirty="0">
              <a:solidFill>
                <a:srgbClr val="40323B"/>
              </a:solidFill>
              <a:latin typeface="+mj-lt"/>
            </a:endParaRPr>
          </a:p>
          <a:p>
            <a:pPr marL="0" marR="0" indent="0" algn="l" rtl="0">
              <a:buNone/>
            </a:pP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</a:rPr>
              <a:t>15:00	</a:t>
            </a:r>
            <a:r>
              <a:rPr lang="nl-NL" sz="1600" b="0" i="0" u="none" strike="noStrike" baseline="0" dirty="0">
                <a:solidFill>
                  <a:srgbClr val="000000"/>
                </a:solidFill>
                <a:latin typeface="+mj-lt"/>
                <a:hlinkClick r:id="rId9" action="ppaction://hlinksldjump"/>
              </a:rPr>
              <a:t>Afronding</a:t>
            </a:r>
            <a:endParaRPr lang="nl-NL" sz="1600" b="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11438" y="1355296"/>
            <a:ext cx="7119937" cy="568526"/>
          </a:xfrm>
        </p:spPr>
        <p:txBody>
          <a:bodyPr/>
          <a:lstStyle/>
          <a:p>
            <a:r>
              <a:rPr lang="nl-NL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80418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>
          <a:xfrm>
            <a:off x="2611438" y="1973179"/>
            <a:ext cx="7599362" cy="38942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000" u="sng" dirty="0"/>
              <a:t>Beheer &amp; Onderhoud</a:t>
            </a:r>
            <a:endParaRPr lang="nl-NL" dirty="0"/>
          </a:p>
          <a:p>
            <a:r>
              <a:rPr lang="nl-NL" dirty="0"/>
              <a:t>Stan Banach (RWS)	    Product Manager NWB</a:t>
            </a:r>
          </a:p>
          <a:p>
            <a:r>
              <a:rPr lang="nl-NL" dirty="0"/>
              <a:t>Jop van Driel (RWS)	    Projectleider NWB</a:t>
            </a:r>
          </a:p>
          <a:p>
            <a:r>
              <a:rPr lang="nl-NL" dirty="0"/>
              <a:t>Tim Croux (RWS)	    Technisch adviseur NWB</a:t>
            </a:r>
          </a:p>
          <a:p>
            <a:r>
              <a:rPr lang="nl-NL" dirty="0"/>
              <a:t>Lucas Broekema (</a:t>
            </a:r>
            <a:r>
              <a:rPr lang="nl-NL" dirty="0" err="1"/>
              <a:t>Kragten</a:t>
            </a:r>
            <a:r>
              <a:rPr lang="nl-NL" dirty="0"/>
              <a:t>)	    Projectleider </a:t>
            </a:r>
            <a:r>
              <a:rPr lang="nl-NL" dirty="0" err="1"/>
              <a:t>Geo</a:t>
            </a:r>
            <a:r>
              <a:rPr lang="nl-NL" dirty="0"/>
              <a:t>-Informatie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z="2000" u="sng" dirty="0"/>
              <a:t>Vraagarticulatie NWB</a:t>
            </a:r>
            <a:endParaRPr lang="nl-NL" dirty="0"/>
          </a:p>
          <a:p>
            <a:r>
              <a:rPr lang="nl-NL" dirty="0"/>
              <a:t>Els </a:t>
            </a:r>
            <a:r>
              <a:rPr lang="nl-NL" dirty="0" err="1"/>
              <a:t>Rijnierse</a:t>
            </a:r>
            <a:r>
              <a:rPr lang="nl-NL" dirty="0"/>
              <a:t> (NDW)	   Portfoliomanager  Kaarten &amp; Locaties</a:t>
            </a:r>
          </a:p>
          <a:p>
            <a:r>
              <a:rPr lang="nl-NL" dirty="0"/>
              <a:t>Michelle Fransen	(NDW)	   Relatiemanager NWB</a:t>
            </a:r>
          </a:p>
          <a:p>
            <a:r>
              <a:rPr lang="nl-NL" dirty="0"/>
              <a:t>Dirk Simon </a:t>
            </a:r>
            <a:r>
              <a:rPr lang="nl-NL" dirty="0" err="1"/>
              <a:t>Beerda</a:t>
            </a:r>
            <a:r>
              <a:rPr lang="nl-NL" dirty="0"/>
              <a:t> (NDW)    </a:t>
            </a:r>
            <a:r>
              <a:rPr lang="nl-NL" dirty="0" err="1"/>
              <a:t>Productowner</a:t>
            </a:r>
            <a:r>
              <a:rPr lang="nl-NL" dirty="0"/>
              <a:t> NWB</a:t>
            </a:r>
          </a:p>
          <a:p>
            <a:r>
              <a:rPr lang="nl-NL" dirty="0"/>
              <a:t>Gerben Jimmink	(NDW)	   Functioneel beheer NWB</a:t>
            </a:r>
          </a:p>
          <a:p>
            <a:r>
              <a:rPr lang="nl-NL" dirty="0"/>
              <a:t>Mehmet </a:t>
            </a:r>
            <a:r>
              <a:rPr lang="nl-NL" dirty="0" err="1"/>
              <a:t>Yenel</a:t>
            </a:r>
            <a:r>
              <a:rPr lang="nl-NL" dirty="0"/>
              <a:t> (NDW)	   </a:t>
            </a:r>
            <a:r>
              <a:rPr lang="nl-NL" dirty="0" err="1"/>
              <a:t>Productowner</a:t>
            </a:r>
            <a:r>
              <a:rPr lang="nl-NL" dirty="0"/>
              <a:t> George (NWB+) 	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11438" y="1517722"/>
            <a:ext cx="7119937" cy="568526"/>
          </a:xfrm>
        </p:spPr>
        <p:txBody>
          <a:bodyPr/>
          <a:lstStyle/>
          <a:p>
            <a:r>
              <a:rPr lang="nl-NL" dirty="0"/>
              <a:t>Medewerkers NWB</a:t>
            </a:r>
          </a:p>
        </p:txBody>
      </p:sp>
    </p:spTree>
    <p:extLst>
      <p:ext uri="{BB962C8B-B14F-4D97-AF65-F5344CB8AC3E}">
        <p14:creationId xmlns:p14="http://schemas.microsoft.com/office/powerpoint/2010/main" val="39202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Stand van zaken productie NWB </a:t>
            </a:r>
            <a:r>
              <a:rPr lang="nl-NL" b="0" dirty="0"/>
              <a:t>(</a:t>
            </a:r>
            <a:r>
              <a:rPr lang="nl-NL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Stan </a:t>
            </a:r>
            <a:r>
              <a:rPr lang="nl-NL" sz="24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Banach</a:t>
            </a:r>
            <a:r>
              <a:rPr lang="nl-NL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311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800" dirty="0">
                <a:solidFill>
                  <a:srgbClr val="000000"/>
                </a:solidFill>
                <a:latin typeface="+mj-lt"/>
              </a:rPr>
              <a:t>Dooro</a:t>
            </a:r>
            <a:r>
              <a:rPr lang="nl-NL" sz="2800" i="0" u="none" strike="noStrike" baseline="0" dirty="0">
                <a:solidFill>
                  <a:srgbClr val="000000"/>
                </a:solidFill>
                <a:latin typeface="+mj-lt"/>
              </a:rPr>
              <a:t>ntwikkeling NWB &amp; WKD </a:t>
            </a:r>
            <a:r>
              <a:rPr lang="nl-NL" b="0" dirty="0"/>
              <a:t>(</a:t>
            </a:r>
            <a:r>
              <a:rPr lang="nl-NL" sz="2400" b="0" dirty="0"/>
              <a:t>Dirk Simon Beerda</a:t>
            </a:r>
            <a:r>
              <a:rPr lang="nl-NL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39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7110B2E4-FC23-608B-CD77-21D984AF93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Om 14:00 uur gaan we verder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075117-77FE-B0EC-588F-6F66B7CF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Pauze</a:t>
            </a:r>
          </a:p>
        </p:txBody>
      </p:sp>
      <p:pic>
        <p:nvPicPr>
          <p:cNvPr id="4" name="Picture 2" descr="Een plaatje met een kopje koffie op een kaart van het nationale wegenbestand nederland ">
            <a:extLst>
              <a:ext uri="{FF2B5EF4-FFF2-40B4-BE49-F238E27FC236}">
                <a16:creationId xmlns:a16="http://schemas.microsoft.com/office/drawing/2014/main" id="{20EF5D51-16CD-A7D9-062C-1481402F1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22" y="1740440"/>
            <a:ext cx="3749140" cy="374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76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presentatie</a:t>
            </a:r>
            <a:endParaRPr lang="nl-N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 algn="l" rtl="0">
              <a:buNone/>
            </a:pPr>
            <a:r>
              <a:rPr lang="nl-NL" sz="2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NWB in het Basisnet / REV</a:t>
            </a:r>
            <a:r>
              <a:rPr lang="nl-NL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(Ruben Polman)</a:t>
            </a:r>
            <a:endParaRPr lang="nl-NL" sz="2800" b="0" i="0" u="none" strike="noStrike" baseline="0" dirty="0">
              <a:solidFill>
                <a:srgbClr val="40323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61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EA17B97A-08F6-AD91-D0D6-7CE6D8C30D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presentatie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2423246-2C10-D6DC-A78F-151F80A10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Voortgang data voor logistiek </a:t>
            </a:r>
            <a:r>
              <a:rPr lang="nl-NL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(Els </a:t>
            </a:r>
            <a:r>
              <a:rPr lang="nl-NL" sz="2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Rijnierse</a:t>
            </a:r>
            <a:r>
              <a:rPr lang="nl-NL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br>
              <a:rPr lang="nl-NL" sz="2800" b="0" i="0" u="none" strike="noStrike" baseline="0" dirty="0">
                <a:solidFill>
                  <a:srgbClr val="40323B"/>
                </a:solidFill>
                <a:latin typeface="Arial" panose="020B0604020202020204" pitchFamily="34" charset="0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9416320"/>
      </p:ext>
    </p:extLst>
  </p:cSld>
  <p:clrMapOvr>
    <a:masterClrMapping/>
  </p:clrMapOvr>
</p:sld>
</file>

<file path=ppt/theme/theme1.xml><?xml version="1.0" encoding="utf-8"?>
<a:theme xmlns:a="http://schemas.openxmlformats.org/drawingml/2006/main" name="NDW">
  <a:themeElements>
    <a:clrScheme name="NDW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2926"/>
      </a:accent1>
      <a:accent2>
        <a:srgbClr val="F38C3C"/>
      </a:accent2>
      <a:accent3>
        <a:srgbClr val="FE5000"/>
      </a:accent3>
      <a:accent4>
        <a:srgbClr val="F5F5F5"/>
      </a:accent4>
      <a:accent5>
        <a:srgbClr val="D9D9D6"/>
      </a:accent5>
      <a:accent6>
        <a:srgbClr val="FFFFFF"/>
      </a:accent6>
      <a:hlink>
        <a:srgbClr val="0563C1"/>
      </a:hlink>
      <a:folHlink>
        <a:srgbClr val="954F72"/>
      </a:folHlink>
    </a:clrScheme>
    <a:fontScheme name="NDW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rkgroep NWB Wegkenmerken" id="{6AAB550C-7FEE-4328-87F3-8FC06EDA2E1C}" vid="{8DEC9722-0B73-4725-9980-13A7575D92C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Werkgroep NWB Wegkenmerken</Template>
  <TotalTime>1621</TotalTime>
  <Words>479</Words>
  <Application>Microsoft Office PowerPoint</Application>
  <PresentationFormat>Breedbeeld</PresentationFormat>
  <Paragraphs>104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Wingdings</vt:lpstr>
      <vt:lpstr>NDW</vt:lpstr>
      <vt:lpstr>PowerPoint-presentatie</vt:lpstr>
      <vt:lpstr>Welkom</vt:lpstr>
      <vt:lpstr>Agenda</vt:lpstr>
      <vt:lpstr>Medewerkers NWB</vt:lpstr>
      <vt:lpstr>Stand van zaken productie NWB (Stan Banach)</vt:lpstr>
      <vt:lpstr>Doorontwikkeling NWB &amp; WKD (Dirk Simon Beerda)</vt:lpstr>
      <vt:lpstr>Pauze</vt:lpstr>
      <vt:lpstr>NWB in het Basisnet / REV (Ruben Polman)</vt:lpstr>
      <vt:lpstr>Voortgang data voor logistiek (Els Rijnierse) </vt:lpstr>
      <vt:lpstr>Online handleiding NWB (Gerben Jimmink)</vt:lpstr>
      <vt:lpstr>Rondvraag</vt:lpstr>
      <vt:lpstr>Afronding</vt:lpstr>
      <vt:lpstr>PowerPoint-presentatie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Beerda, Dirk Simon (NDW)</dc:creator>
  <cp:lastModifiedBy>Jimmink, Gerben (NDW)</cp:lastModifiedBy>
  <cp:revision>49</cp:revision>
  <cp:lastPrinted>2024-01-23T11:22:06Z</cp:lastPrinted>
  <dcterms:created xsi:type="dcterms:W3CDTF">2021-01-22T08:32:59Z</dcterms:created>
  <dcterms:modified xsi:type="dcterms:W3CDTF">2024-01-24T10:08:33Z</dcterms:modified>
</cp:coreProperties>
</file>