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6" r:id="rId2"/>
    <p:sldId id="277" r:id="rId3"/>
    <p:sldId id="289" r:id="rId4"/>
    <p:sldId id="290" r:id="rId5"/>
    <p:sldId id="291" r:id="rId6"/>
    <p:sldId id="292" r:id="rId7"/>
    <p:sldId id="293" r:id="rId8"/>
    <p:sldId id="28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ach, Stan (CIV)" initials="SB" lastIdx="1" clrIdx="0">
    <p:extLst>
      <p:ext uri="{19B8F6BF-5375-455C-9EA6-DF929625EA0E}">
        <p15:presenceInfo xmlns:p15="http://schemas.microsoft.com/office/powerpoint/2012/main" userId="Banach, Stan (CIV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2" d="100"/>
          <a:sy n="92" d="100"/>
        </p:scale>
        <p:origin x="13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9B199-8545-456C-8833-59BB4BE679F8}" type="datetimeFigureOut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6611-F593-4776-9704-D950264E2F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4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1EFEAE-4FB5-4BA9-BCEE-B9A49DE56678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5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83301" y="0"/>
            <a:ext cx="6108700" cy="685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706534" y="-1588"/>
            <a:ext cx="4690533" cy="1855788"/>
            <a:chOff x="2696" y="-1"/>
            <a:chExt cx="2216" cy="1169"/>
          </a:xfrm>
        </p:grpSpPr>
        <p:pic>
          <p:nvPicPr>
            <p:cNvPr id="6" name="Picture 7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6" y="-1"/>
              <a:ext cx="384" cy="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8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0" y="100"/>
              <a:ext cx="1812" cy="1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8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16184" y="2878138"/>
            <a:ext cx="4798483" cy="857250"/>
          </a:xfrm>
        </p:spPr>
        <p:txBody>
          <a:bodyPr bIns="0"/>
          <a:lstStyle>
            <a:lvl1pPr defTabSz="608013" eaLnBrk="0" hangingPunct="0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nl-NL" noProof="0" smtClean="0"/>
              <a:t>Click to edit Master 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16184" y="3778250"/>
            <a:ext cx="4798483" cy="1752600"/>
          </a:xfrm>
        </p:spPr>
        <p:txBody>
          <a:bodyPr bIns="0"/>
          <a:lstStyle>
            <a:lvl1pPr marL="0" indent="1588" defTabSz="608013" eaLnBrk="0" hangingPunct="0">
              <a:buFont typeface="Arial" charset="0"/>
              <a:buNone/>
              <a:defRPr/>
            </a:lvl1pPr>
          </a:lstStyle>
          <a:p>
            <a:pPr lvl="0"/>
            <a:r>
              <a:rPr lang="en-GB" altLang="nl-NL" noProof="0" smtClean="0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716185" y="6515100"/>
            <a:ext cx="5242983" cy="2095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l">
              <a:defRPr smtClean="0"/>
            </a:lvl1pPr>
          </a:lstStyle>
          <a:p>
            <a:pPr>
              <a:defRPr/>
            </a:pPr>
            <a:fld id="{761CF1C5-219E-45DA-8672-B71862CF9B3A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23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D8A69-D201-451F-932F-F45BCAB414F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50AC2-5C2E-4E7C-A10B-44313AC132B0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86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23351" y="1295401"/>
            <a:ext cx="2800349" cy="49117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2300" y="1295401"/>
            <a:ext cx="8197851" cy="49117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351E2-0927-4B6A-AC05-6597D3499E5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9FA3-E0CC-4CD2-9050-ABC486EC3317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659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lgdia met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000" y="1295999"/>
            <a:ext cx="112032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nl-NL" noProof="0" smtClean="0"/>
              <a:t>Klik om de stijl te bewerken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24417" y="2070000"/>
            <a:ext cx="11203200" cy="4140000"/>
          </a:xfrm>
        </p:spPr>
        <p:txBody>
          <a:bodyPr/>
          <a:lstStyle>
            <a:lvl4pPr marL="1274763" indent="-285750">
              <a:buFont typeface="Verdana" pitchFamily="34" charset="0"/>
              <a:buChar char="–"/>
              <a:defRPr sz="1800"/>
            </a:lvl4pPr>
            <a:lvl5pPr marL="1631950" indent="-285750">
              <a:buFont typeface="Verdana" pitchFamily="34" charset="0"/>
              <a:buChar char="»"/>
              <a:defRPr/>
            </a:lvl5pPr>
          </a:lstStyle>
          <a:p>
            <a:pPr lvl="0"/>
            <a:r>
              <a:rPr lang="nl-NL" noProof="0" dirty="0" err="1" smtClean="0"/>
              <a:t>Klik</a:t>
            </a:r>
            <a:r>
              <a:rPr lang="nl-NL" noProof="0" dirty="0" smtClean="0"/>
              <a:t> </a:t>
            </a:r>
            <a:r>
              <a:rPr lang="nl-NL" noProof="0" dirty="0" err="1" smtClean="0"/>
              <a:t>om</a:t>
            </a:r>
            <a:r>
              <a:rPr lang="nl-NL" noProof="0" dirty="0" smtClean="0"/>
              <a:t> de </a:t>
            </a:r>
            <a:r>
              <a:rPr lang="nl-NL" noProof="0" dirty="0" err="1" smtClean="0"/>
              <a:t>modelstijlen</a:t>
            </a:r>
            <a:r>
              <a:rPr lang="nl-NL" noProof="0" dirty="0" smtClean="0"/>
              <a:t> </a:t>
            </a:r>
            <a:r>
              <a:rPr lang="nl-NL" noProof="0" dirty="0" err="1" smtClean="0"/>
              <a:t>te</a:t>
            </a:r>
            <a:r>
              <a:rPr lang="nl-NL" noProof="0" dirty="0" smtClean="0"/>
              <a:t> </a:t>
            </a:r>
            <a:r>
              <a:rPr lang="nl-NL" noProof="0" dirty="0" err="1" smtClean="0"/>
              <a:t>bewerken</a:t>
            </a:r>
            <a:endParaRPr lang="nl-NL" noProof="0" dirty="0" smtClean="0"/>
          </a:p>
          <a:p>
            <a:pPr lvl="1"/>
            <a:r>
              <a:rPr lang="nl-NL" noProof="0" dirty="0" err="1" smtClean="0"/>
              <a:t>Tweede</a:t>
            </a:r>
            <a:r>
              <a:rPr lang="nl-NL" noProof="0" dirty="0" smtClean="0"/>
              <a:t> </a:t>
            </a:r>
            <a:r>
              <a:rPr lang="nl-NL" noProof="0" dirty="0" err="1" smtClean="0"/>
              <a:t>niveau</a:t>
            </a:r>
            <a:endParaRPr lang="nl-NL" noProof="0" dirty="0" smtClean="0"/>
          </a:p>
          <a:p>
            <a:pPr lvl="2"/>
            <a:r>
              <a:rPr lang="nl-NL" noProof="0" dirty="0" err="1" smtClean="0"/>
              <a:t>Derde</a:t>
            </a:r>
            <a:r>
              <a:rPr lang="nl-NL" noProof="0" dirty="0" smtClean="0"/>
              <a:t> </a:t>
            </a:r>
            <a:r>
              <a:rPr lang="nl-NL" noProof="0" dirty="0" err="1" smtClean="0"/>
              <a:t>niveau</a:t>
            </a:r>
            <a:endParaRPr lang="nl-NL" noProof="0" dirty="0" smtClean="0"/>
          </a:p>
          <a:p>
            <a:pPr lvl="3"/>
            <a:r>
              <a:rPr lang="nl-NL" noProof="0" dirty="0" err="1" smtClean="0"/>
              <a:t>Vierde</a:t>
            </a:r>
            <a:r>
              <a:rPr lang="nl-NL" noProof="0" dirty="0" smtClean="0"/>
              <a:t> </a:t>
            </a:r>
            <a:r>
              <a:rPr lang="nl-NL" noProof="0" dirty="0" err="1" smtClean="0"/>
              <a:t>niveau</a:t>
            </a:r>
            <a:endParaRPr lang="nl-NL" noProof="0" dirty="0" smtClean="0"/>
          </a:p>
          <a:p>
            <a:pPr lvl="4"/>
            <a:r>
              <a:rPr lang="nl-NL" noProof="0" dirty="0" err="1" smtClean="0"/>
              <a:t>Vijfde</a:t>
            </a:r>
            <a:r>
              <a:rPr lang="nl-NL" noProof="0" dirty="0" smtClean="0"/>
              <a:t> </a:t>
            </a:r>
            <a:r>
              <a:rPr lang="nl-NL" noProof="0" dirty="0" err="1" smtClean="0"/>
              <a:t>niveau</a:t>
            </a:r>
            <a:endParaRPr lang="nl-NL" noProof="0" dirty="0"/>
          </a:p>
        </p:txBody>
      </p:sp>
      <p:sp>
        <p:nvSpPr>
          <p:cNvPr id="4" name="Date Placeholder 1" descr="Date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0AF0-0D21-4355-8893-10BDC81A479D}" type="datetime4">
              <a:rPr lang="nl-NL"/>
              <a:pPr>
                <a:defRPr/>
              </a:pPr>
              <a:t>23 januari 2024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743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992660"/>
            <a:ext cx="1120140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2300" y="1844825"/>
            <a:ext cx="11201400" cy="4362301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A4B5B-93C5-4D33-9581-ABC3501858AA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53C-3DBF-4B73-A85F-A775D0C01456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894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2E1A-A1E3-4856-ABBB-BAFDC9ADD2F5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B656D-7612-4AC5-9664-1EEC06EB4BAE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7185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23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246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323D-4615-4FD2-9453-7022CCA288EC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DE36-E6D5-4053-810F-30359316F952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524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8D0CC-B629-4F89-B6F8-A34639D8B7DB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9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16BB-8CD2-4C4B-A5CE-A755C80C7019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7207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2622F-DD5D-4B42-AB72-8E8917F842F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35FA-2B17-4A4F-87B4-F1C0017C38BA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985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7FF9F-8F29-4304-8D04-4AC5BECA9C8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0716-E37D-499F-9C83-069B64A7503F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33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03573-8FF0-4790-B607-3A782E119CA6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4589-80A4-4DB3-9A1A-74DF98C95DAA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813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312CE-824B-4D16-A7B4-7CCA614701E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C44CF-4D0A-4B26-8D02-D99B1BF075F5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91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1011238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350000"/>
            <a:ext cx="12192000" cy="50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1295401"/>
            <a:ext cx="11201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2068513"/>
            <a:ext cx="112014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6185" y="6611938"/>
            <a:ext cx="3221567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2300" y="6611938"/>
            <a:ext cx="25400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06C53C9-8406-4E79-9C1A-AE2A540707E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85868" y="6611938"/>
            <a:ext cx="2010833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EB02522-8C4F-4DBE-98DE-4D7F04B1E24D}" type="datetime4">
              <a:rPr lang="nl-NL" altLang="nl-NL"/>
              <a:pPr>
                <a:defRPr/>
              </a:pPr>
              <a:t>23 januari 2024</a:t>
            </a:fld>
            <a:endParaRPr lang="nl-NL" altLang="nl-NL"/>
          </a:p>
        </p:txBody>
      </p:sp>
      <p:pic>
        <p:nvPicPr>
          <p:cNvPr id="1033" name="Picture 9" descr="RO_VW_dia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5443" r="46289" b="20656"/>
          <a:stretch>
            <a:fillRect/>
          </a:stretch>
        </p:blipFill>
        <p:spPr bwMode="auto">
          <a:xfrm>
            <a:off x="5835651" y="1"/>
            <a:ext cx="52493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3028952" y="6434138"/>
            <a:ext cx="3219449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endParaRPr lang="en-US" altLang="nl-NL" sz="100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716184" y="6423026"/>
            <a:ext cx="4205816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nl-NL" altLang="nl-NL" sz="1000">
                <a:latin typeface="Verdana" pitchFamily="34" charset="0"/>
                <a:cs typeface="Arial" charset="0"/>
              </a:rPr>
              <a:t>Rijkswaterstaat</a:t>
            </a:r>
          </a:p>
        </p:txBody>
      </p:sp>
    </p:spTree>
    <p:extLst>
      <p:ext uri="{BB962C8B-B14F-4D97-AF65-F5344CB8AC3E}">
        <p14:creationId xmlns:p14="http://schemas.microsoft.com/office/powerpoint/2010/main" val="426192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6"/>
          <p:cNvSpPr>
            <a:spLocks noGrp="1"/>
          </p:cNvSpPr>
          <p:nvPr>
            <p:ph type="ctrTitle"/>
          </p:nvPr>
        </p:nvSpPr>
        <p:spPr>
          <a:xfrm>
            <a:off x="6561138" y="1916113"/>
            <a:ext cx="4575422" cy="3601119"/>
          </a:xfrm>
        </p:spPr>
        <p:txBody>
          <a:bodyPr/>
          <a:lstStyle/>
          <a:p>
            <a:r>
              <a:rPr lang="nl-NL" altLang="nl-NL" sz="2800" b="1" dirty="0" smtClean="0"/>
              <a:t>NWB productievoortgang</a:t>
            </a:r>
            <a:br>
              <a:rPr lang="nl-NL" altLang="nl-NL" sz="2800" b="1" dirty="0" smtClean="0"/>
            </a:br>
            <a:r>
              <a:rPr lang="nl-NL" altLang="nl-NL" sz="2800" b="1" dirty="0" smtClean="0"/>
              <a:t/>
            </a:r>
            <a:br>
              <a:rPr lang="nl-NL" altLang="nl-NL" sz="2800" b="1" dirty="0" smtClean="0"/>
            </a:br>
            <a:r>
              <a:rPr lang="nl-NL" altLang="nl-NL" sz="2800" b="1" dirty="0"/>
              <a:t/>
            </a:r>
            <a:br>
              <a:rPr lang="nl-NL" altLang="nl-NL" sz="2800" b="1" dirty="0"/>
            </a:br>
            <a:r>
              <a:rPr lang="nl-NL" altLang="nl-NL" sz="1400" b="1" i="1" dirty="0" smtClean="0"/>
              <a:t>NWB </a:t>
            </a:r>
            <a:r>
              <a:rPr lang="nl-NL" altLang="nl-NL" sz="1400" b="1" i="1" dirty="0" err="1" smtClean="0"/>
              <a:t>gebruikerswebinar</a:t>
            </a:r>
            <a:r>
              <a:rPr lang="nl-NL" altLang="nl-NL" sz="1400" b="1" i="1" dirty="0" smtClean="0"/>
              <a:t> – 23-01-2024</a:t>
            </a:r>
            <a:endParaRPr lang="nl-NL" altLang="nl-NL" sz="14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7464425" y="620871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35360" y="6199320"/>
            <a:ext cx="410445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Stan Banach – Product Manager </a:t>
            </a:r>
          </a:p>
          <a:p>
            <a:r>
              <a:rPr lang="en-US" sz="1050" dirty="0" err="1" smtClean="0"/>
              <a:t>Rijkswaterstaat</a:t>
            </a:r>
            <a:endParaRPr lang="en-US" sz="1050" dirty="0" smtClean="0"/>
          </a:p>
          <a:p>
            <a:r>
              <a:rPr lang="en-US" sz="1050" dirty="0" smtClean="0"/>
              <a:t>CIV </a:t>
            </a:r>
            <a:r>
              <a:rPr lang="en-US" sz="1050" dirty="0" smtClean="0"/>
              <a:t>– IGA - DOA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19728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Agenda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en-US" dirty="0" smtClean="0"/>
              <a:t> </a:t>
            </a:r>
            <a:r>
              <a:rPr lang="en-US" dirty="0" err="1" smtClean="0"/>
              <a:t>werkzaamheden</a:t>
            </a: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en-US" dirty="0" smtClean="0"/>
              <a:t> </a:t>
            </a:r>
            <a:r>
              <a:rPr lang="en-US" dirty="0" err="1" smtClean="0"/>
              <a:t>werkzaamheden</a:t>
            </a:r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Nog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te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starten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werkzaamheden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16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Acties </a:t>
            </a:r>
            <a:r>
              <a:rPr lang="nl-NL" dirty="0" err="1"/>
              <a:t>tbv</a:t>
            </a:r>
            <a:r>
              <a:rPr lang="nl-NL" dirty="0"/>
              <a:t> Basisregistraties: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Er is een BGT label maar geen wegvak (12000 labels)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Straatnamen in NWB komen niet overeen met BAG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Herstel actie </a:t>
            </a:r>
            <a:r>
              <a:rPr lang="nl-NL" dirty="0" err="1"/>
              <a:t>nav</a:t>
            </a:r>
            <a:r>
              <a:rPr lang="nl-NL" dirty="0"/>
              <a:t> grootschalige acties (fietspaden en geometrische correctie)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Wegvakken niet gesplitst (2200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Fouten n.a.v. analyse relatieve hoogte </a:t>
            </a:r>
          </a:p>
          <a:p>
            <a:pPr lvl="1"/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Rechtleggen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rotondes (400 rotondes)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Geometrische aanpassingen N-wegen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Routeringsvraagstukken: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Doodlopende wegvakken / wegvakken waar je niet meer weg kan (600 locaties)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Eilanden (losliggende wegvakken)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41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Herstel actie </a:t>
            </a:r>
            <a:r>
              <a:rPr lang="nl-NL" dirty="0" err="1"/>
              <a:t>nav</a:t>
            </a:r>
            <a:r>
              <a:rPr lang="nl-NL" dirty="0"/>
              <a:t> bedrijfsregels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Zelfde knooppunt maar een andere junctie </a:t>
            </a:r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id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(40 locaties)</a:t>
            </a:r>
          </a:p>
          <a:p>
            <a:endParaRPr lang="nl-NL" dirty="0"/>
          </a:p>
          <a:p>
            <a:r>
              <a:rPr lang="nl-NL" dirty="0"/>
              <a:t>Acties </a:t>
            </a:r>
            <a:r>
              <a:rPr lang="nl-NL" dirty="0" err="1"/>
              <a:t>nav</a:t>
            </a:r>
            <a:r>
              <a:rPr lang="nl-NL" dirty="0"/>
              <a:t> wijziging </a:t>
            </a:r>
            <a:r>
              <a:rPr lang="nl-NL" dirty="0" err="1"/>
              <a:t>specificities</a:t>
            </a:r>
            <a:endParaRPr lang="nl-NL" dirty="0"/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Potloodpunten (60% verwerkt) – (totaal 2500 locaties)</a:t>
            </a:r>
          </a:p>
          <a:p>
            <a:endParaRPr lang="nl-NL" dirty="0"/>
          </a:p>
          <a:p>
            <a:r>
              <a:rPr lang="nl-NL" dirty="0"/>
              <a:t>Kwaliteitsverbeteringen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Rijbaanscheidingen &gt;50m (1800 locaties)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Administratieve verbeteringen</a:t>
            </a:r>
          </a:p>
          <a:p>
            <a:pPr lvl="2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WOL niet correct gevuld (1400 locaties)</a:t>
            </a:r>
          </a:p>
          <a:p>
            <a:pPr lvl="2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Verbeteringen straatnamen</a:t>
            </a:r>
          </a:p>
          <a:p>
            <a:pPr lvl="2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Onterecht kruisende lijnen corrigeren (3800 locaties)</a:t>
            </a:r>
          </a:p>
          <a:p>
            <a:pPr lvl="2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Doorsteken met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hecto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-interval opschonen</a:t>
            </a:r>
          </a:p>
          <a:p>
            <a:pPr lvl="2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Fiets-/voetpaden met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hecto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-letter opschonen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28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Grootschalige administratieve verbeteringen :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Alternatieve benaming van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wegvakken toevoegen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(Brugnamen - 6300 locaties)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Relatieve hoogte </a:t>
            </a:r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toevoegen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BST code aanpassingen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Verbeterslagen op PAR, VWG, OPR en AFR 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Lijsten met rijbaan die FP moeten worden, en andersom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Lijsten met rijbaan die VP moeten worden, en andersom 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Rotondes (TBR, NRB en MRB)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42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Fietspaden toevoegen uit BGT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Ontbrekende fietspaden toevoegen (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Prov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Gelderland als testgebied)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Doorsteekjes (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Prov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Gelderland als testgebied)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Bulk mutaties vanuit gebruikers </a:t>
            </a:r>
          </a:p>
          <a:p>
            <a:pPr lvl="1"/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Meldingen vanuit George</a:t>
            </a:r>
          </a:p>
          <a:p>
            <a:pPr lvl="1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Wegbeheerder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wijzigingen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Aangeleverde netwerk naar NWB </a:t>
            </a:r>
            <a:r>
              <a:rPr lang="nl-NL" dirty="0" err="1">
                <a:solidFill>
                  <a:schemeClr val="accent4">
                    <a:lumMod val="75000"/>
                  </a:schemeClr>
                </a:solidFill>
              </a:rPr>
              <a:t>specs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 zetten 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Netwerkfouten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27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nog op te pakken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Diverse verbeterslagen: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Grenswegen (landsgrenzen) - netwerk sluitend te krijgen 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Verouderde situaties - corrigeren</a:t>
            </a:r>
          </a:p>
          <a:p>
            <a:pPr lvl="1"/>
            <a:endParaRPr lang="nl-NL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door panden (starten na geometrische correctie)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6873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  <a:p>
            <a:pPr lvl="5"/>
            <a:endParaRPr lang="en-US" dirty="0" smtClean="0"/>
          </a:p>
          <a:p>
            <a:pPr lvl="5"/>
            <a:endParaRPr lang="en-US" dirty="0"/>
          </a:p>
          <a:p>
            <a:pPr lvl="5"/>
            <a:endParaRPr lang="en-US" dirty="0" smtClean="0"/>
          </a:p>
          <a:p>
            <a:pPr lvl="5"/>
            <a:r>
              <a:rPr lang="en-US" dirty="0" err="1" smtClean="0"/>
              <a:t>Vragen</a:t>
            </a:r>
            <a:r>
              <a:rPr lang="en-US" dirty="0" smtClean="0"/>
              <a:t>?</a:t>
            </a: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2A4B5B-93C5-4D33-9581-ABC3501858AA}" type="slidenum">
              <a:rPr kumimoji="0" lang="nl-NL" altLang="nl-N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400256" y="5437353"/>
            <a:ext cx="3246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Nationaalwegenbestand.nl</a:t>
            </a:r>
          </a:p>
          <a:p>
            <a:r>
              <a:rPr lang="en-US" dirty="0" smtClean="0"/>
              <a:t>NWB@rws.nl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333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1516</TotalTime>
  <Words>331</Words>
  <Application>Microsoft Office PowerPoint</Application>
  <PresentationFormat>Breedbeeld</PresentationFormat>
  <Paragraphs>82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1_Default Design</vt:lpstr>
      <vt:lpstr>NWB productievoortgang   NWB gebruikerswebinar – 23-01-2024</vt:lpstr>
      <vt:lpstr>Agenda</vt:lpstr>
      <vt:lpstr>NWB inhoudelijke afgeronde werkzaamheden</vt:lpstr>
      <vt:lpstr>NWB inhoudelijke ongoing werkzaamheden</vt:lpstr>
      <vt:lpstr>NWB inhoudelijke ongoing werkzaamheden</vt:lpstr>
      <vt:lpstr>NWB inhoudelijke ongoing werkzaamheden</vt:lpstr>
      <vt:lpstr>NWB inhoudelijke nog op te pakken</vt:lpstr>
      <vt:lpstr>Einde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Banach, Stan (CIV)</dc:creator>
  <cp:lastModifiedBy>Banach, Stan (CIV)</cp:lastModifiedBy>
  <cp:revision>54</cp:revision>
  <dcterms:created xsi:type="dcterms:W3CDTF">2023-03-22T09:48:32Z</dcterms:created>
  <dcterms:modified xsi:type="dcterms:W3CDTF">2024-01-23T12:20:05Z</dcterms:modified>
</cp:coreProperties>
</file>