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67" r:id="rId5"/>
    <p:sldId id="268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93" d="100"/>
          <a:sy n="93" d="100"/>
        </p:scale>
        <p:origin x="44" y="-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BB6E45EE-294C-4CA0-8A55-2E58D74038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693"/>
            <a:ext cx="12192000" cy="5905307"/>
          </a:xfrm>
          <a:custGeom>
            <a:avLst/>
            <a:gdLst>
              <a:gd name="connsiteX0" fmla="*/ 2409825 w 12192000"/>
              <a:gd name="connsiteY0" fmla="*/ 467309 h 5895975"/>
              <a:gd name="connsiteX1" fmla="*/ 2409825 w 12192000"/>
              <a:gd name="connsiteY1" fmla="*/ 4834701 h 5895975"/>
              <a:gd name="connsiteX2" fmla="*/ 9782175 w 12192000"/>
              <a:gd name="connsiteY2" fmla="*/ 4834701 h 5895975"/>
              <a:gd name="connsiteX3" fmla="*/ 9782175 w 12192000"/>
              <a:gd name="connsiteY3" fmla="*/ 467309 h 5895975"/>
              <a:gd name="connsiteX4" fmla="*/ 0 w 12192000"/>
              <a:gd name="connsiteY4" fmla="*/ 0 h 5895975"/>
              <a:gd name="connsiteX5" fmla="*/ 12192000 w 12192000"/>
              <a:gd name="connsiteY5" fmla="*/ 0 h 5895975"/>
              <a:gd name="connsiteX6" fmla="*/ 12192000 w 12192000"/>
              <a:gd name="connsiteY6" fmla="*/ 5895975 h 5895975"/>
              <a:gd name="connsiteX7" fmla="*/ 0 w 12192000"/>
              <a:gd name="connsiteY7" fmla="*/ 5895975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95975">
                <a:moveTo>
                  <a:pt x="2409825" y="467309"/>
                </a:moveTo>
                <a:lnTo>
                  <a:pt x="2409825" y="4834701"/>
                </a:lnTo>
                <a:lnTo>
                  <a:pt x="9782175" y="4834701"/>
                </a:lnTo>
                <a:lnTo>
                  <a:pt x="9782175" y="46730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95975"/>
                </a:lnTo>
                <a:lnTo>
                  <a:pt x="0" y="58959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099" y="1800224"/>
            <a:ext cx="6657976" cy="1895475"/>
          </a:xfr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2800" b="1"/>
            </a:lvl1pPr>
            <a:lvl2pPr marL="0" indent="0">
              <a:spcBef>
                <a:spcPts val="1500"/>
              </a:spcBef>
              <a:buNone/>
              <a:defRPr sz="1800"/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2A19E97-1605-497F-98F5-C321D8DC1AE3}"/>
              </a:ext>
            </a:extLst>
          </p:cNvPr>
          <p:cNvSpPr txBox="1"/>
          <p:nvPr userDrawn="1"/>
        </p:nvSpPr>
        <p:spPr>
          <a:xfrm>
            <a:off x="2628899" y="4057650"/>
            <a:ext cx="199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In samenwerking met:</a:t>
            </a:r>
            <a:endParaRPr lang="en-GB" sz="1100" b="1" dirty="0"/>
          </a:p>
        </p:txBody>
      </p:sp>
      <p:pic>
        <p:nvPicPr>
          <p:cNvPr id="15" name="Afbeelding 14" descr="Logo NDW&#10;">
            <a:extLst>
              <a:ext uri="{FF2B5EF4-FFF2-40B4-BE49-F238E27FC236}">
                <a16:creationId xmlns:a16="http://schemas.microsoft.com/office/drawing/2014/main" id="{E16E5E22-CEC4-4D58-BDD9-DD57EF1CA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B7669F-0235-4679-970B-F1B5F13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A3F4-D6C7-485C-A78E-DF7B1F2DD1D7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3FCD2-6390-4EB9-96E6-828AAA83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86608-10C5-4B1D-845F-6A5D7400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2416175" y="1429333"/>
            <a:ext cx="73596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1438" y="2257425"/>
            <a:ext cx="7119937" cy="33972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defRPr/>
            </a:lvl3pPr>
            <a:lvl4pPr marL="990600" indent="-228600">
              <a:defRPr/>
            </a:lvl4pPr>
            <a:lvl5pPr marL="1257300" indent="-228600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375" y="1764369"/>
            <a:ext cx="7119937" cy="5685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4382274" y="1429333"/>
            <a:ext cx="7327643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4768" y="2313991"/>
            <a:ext cx="7119937" cy="319138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spcAft>
                <a:spcPts val="1800"/>
              </a:spcAft>
              <a:defRPr/>
            </a:lvl3pPr>
            <a:lvl4pPr marL="990600" indent="-228600">
              <a:spcAft>
                <a:spcPts val="1800"/>
              </a:spcAft>
              <a:defRPr/>
            </a:lvl4pPr>
            <a:lvl5pPr marL="1257300" indent="-228600">
              <a:spcAft>
                <a:spcPts val="1800"/>
              </a:spcAft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3" y="1669422"/>
            <a:ext cx="3262946" cy="568526"/>
          </a:xfrm>
        </p:spPr>
        <p:txBody>
          <a:bodyPr anchor="t" anchorCtr="0">
            <a:noAutofit/>
          </a:bodyPr>
          <a:lstStyle>
            <a:lvl1pPr>
              <a:defRPr sz="2200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DF2A19F4-4740-4C4F-9AB9-AE94E2BA0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4768" y="1829502"/>
            <a:ext cx="7135149" cy="40844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347164" cy="356770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347164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98FC126-B2F7-4322-93E1-CE5792842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" y="1428750"/>
            <a:ext cx="7353300" cy="4362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vulle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DD70C13-0B73-4C78-B224-8E370DFC9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8302110 w 12192000"/>
              <a:gd name="connsiteY0" fmla="*/ 476833 h 5905500"/>
              <a:gd name="connsiteX1" fmla="*/ 8302110 w 12192000"/>
              <a:gd name="connsiteY1" fmla="*/ 4838699 h 5905500"/>
              <a:gd name="connsiteX2" fmla="*/ 11722110 w 12192000"/>
              <a:gd name="connsiteY2" fmla="*/ 4838699 h 5905500"/>
              <a:gd name="connsiteX3" fmla="*/ 11722110 w 12192000"/>
              <a:gd name="connsiteY3" fmla="*/ 4768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8302110" y="476833"/>
                </a:moveTo>
                <a:lnTo>
                  <a:pt x="8302110" y="4838699"/>
                </a:lnTo>
                <a:lnTo>
                  <a:pt x="11722110" y="4838699"/>
                </a:lnTo>
                <a:lnTo>
                  <a:pt x="11722110" y="4768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524125"/>
            <a:ext cx="3114675" cy="3209924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285750" indent="-285750">
              <a:spcAft>
                <a:spcPts val="1800"/>
              </a:spcAft>
              <a:buFont typeface="Wingdings" panose="05000000000000000000" pitchFamily="2" charset="2"/>
              <a:buChar char=""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114675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4751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F5BA9FE-4DC6-4FA5-942B-08340BBCE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675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E6663FA1-9B2C-4005-90CC-BFD2015EED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2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7C132CC-A260-48F3-A7FF-85386D1F1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3675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C9C58342-8800-423A-8E08-F55992143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750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352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/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3BB2741-0D3D-4AA4-907F-6FB18C5B05E3}"/>
              </a:ext>
            </a:extLst>
          </p:cNvPr>
          <p:cNvSpPr/>
          <p:nvPr userDrawn="1"/>
        </p:nvSpPr>
        <p:spPr>
          <a:xfrm>
            <a:off x="8286750" y="1429333"/>
            <a:ext cx="3423167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238500" cy="3567703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238500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FCA7FEC5-0993-41D0-93D3-7DEC778CDA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50" y="5579332"/>
            <a:ext cx="3543300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328EA33-E642-4E86-AFFC-9D7198EBA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474" y="5579332"/>
            <a:ext cx="3448051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  <a:p>
            <a:pPr lvl="0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F2D6E1-7528-47DE-88A5-7018397FDF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725" y="1416050"/>
            <a:ext cx="3743325" cy="4140200"/>
          </a:xfrm>
        </p:spPr>
        <p:txBody>
          <a:bodyPr>
            <a:normAutofit/>
          </a:bodyPr>
          <a:lstStyle>
            <a:lvl1pPr marL="0" indent="0">
              <a:buNone/>
              <a:defRPr lang="en-GB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D1E1B-0180-4B6A-9090-00C3DCAF6A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1325" y="1416050"/>
            <a:ext cx="3768725" cy="414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399150" y="1420788"/>
            <a:ext cx="35251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7E7C1C-58A3-4B33-AACF-95AC1B888A20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pic>
        <p:nvPicPr>
          <p:cNvPr id="30" name="Afbeelding 29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DB4E5024-EF9C-46A2-8723-6A7AD01F0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F0016CA-6D32-4F82-AB8A-752EC8006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448176"/>
            <a:ext cx="2664051" cy="785382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4564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219EA5F6-FA15-446A-BEED-F5B75ACBB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447224 w 12192000"/>
              <a:gd name="connsiteY0" fmla="*/ 451433 h 5905500"/>
              <a:gd name="connsiteX1" fmla="*/ 447224 w 12192000"/>
              <a:gd name="connsiteY1" fmla="*/ 4787633 h 5905500"/>
              <a:gd name="connsiteX2" fmla="*/ 3903224 w 12192000"/>
              <a:gd name="connsiteY2" fmla="*/ 4787633 h 5905500"/>
              <a:gd name="connsiteX3" fmla="*/ 3903224 w 12192000"/>
              <a:gd name="connsiteY3" fmla="*/ 4514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447224" y="451433"/>
                </a:moveTo>
                <a:lnTo>
                  <a:pt x="447224" y="4787633"/>
                </a:lnTo>
                <a:lnTo>
                  <a:pt x="3903224" y="4787633"/>
                </a:lnTo>
                <a:lnTo>
                  <a:pt x="3903224" y="4514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5678C8-B3DB-4659-AE9E-62D687B702CD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8D73C676-259C-496C-9D77-EE7974D8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619625"/>
            <a:ext cx="2664051" cy="60440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46C65239-043B-4E09-96E5-A65C91A81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A3F4-D6C7-485C-A78E-DF7B1F2DD1D7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E12EA0A6-9ABA-4A2B-9204-C58220AE65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7C1C47-055F-431A-B393-7996447C6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062" y="1961210"/>
            <a:ext cx="3830929" cy="1895475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logistiek</a:t>
            </a:r>
            <a:r>
              <a:rPr lang="en-US" smtClean="0"/>
              <a:t> 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627290" y="4089042"/>
            <a:ext cx="1493949" cy="2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BA3F4-BBF6-4830-B88B-FEF2A77A9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9374" y="2467609"/>
            <a:ext cx="7119937" cy="2696305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Matrixian</a:t>
            </a:r>
            <a:r>
              <a:rPr lang="nl-NL" dirty="0"/>
              <a:t> heeft </a:t>
            </a:r>
            <a:r>
              <a:rPr lang="nl-NL" dirty="0" smtClean="0"/>
              <a:t>opdracht </a:t>
            </a:r>
            <a:r>
              <a:rPr lang="nl-NL" dirty="0"/>
              <a:t>van het </a:t>
            </a:r>
            <a:r>
              <a:rPr lang="nl-NL" dirty="0" smtClean="0"/>
              <a:t>ministerie  </a:t>
            </a:r>
            <a:r>
              <a:rPr lang="nl-NL" dirty="0"/>
              <a:t>van </a:t>
            </a:r>
            <a:r>
              <a:rPr lang="nl-NL" dirty="0" err="1"/>
              <a:t>IenW</a:t>
            </a:r>
            <a:r>
              <a:rPr lang="nl-NL" dirty="0"/>
              <a:t> </a:t>
            </a:r>
            <a:r>
              <a:rPr lang="nl-NL" dirty="0" smtClean="0"/>
              <a:t>hier </a:t>
            </a:r>
            <a:r>
              <a:rPr lang="nl-NL" dirty="0"/>
              <a:t>een platform voor </a:t>
            </a:r>
            <a:r>
              <a:rPr lang="nl-NL" dirty="0" smtClean="0"/>
              <a:t>beschikbaar te stellen</a:t>
            </a:r>
          </a:p>
          <a:p>
            <a:pPr lvl="1"/>
            <a:r>
              <a:rPr lang="nl-NL" dirty="0" smtClean="0"/>
              <a:t>Voor wegbeheerders om data in te voeren</a:t>
            </a:r>
          </a:p>
          <a:p>
            <a:pPr lvl="1"/>
            <a:r>
              <a:rPr lang="nl-NL" dirty="0" smtClean="0"/>
              <a:t>Voor afnemers om data vandaan te halen</a:t>
            </a:r>
          </a:p>
          <a:p>
            <a:r>
              <a:rPr lang="nl-NL" dirty="0" smtClean="0"/>
              <a:t>Contract loopt tot sept 2024</a:t>
            </a:r>
          </a:p>
          <a:p>
            <a:r>
              <a:rPr lang="nl-NL" dirty="0" smtClean="0"/>
              <a:t>Ministerie ven </a:t>
            </a:r>
            <a:r>
              <a:rPr lang="nl-NL" dirty="0" err="1" smtClean="0"/>
              <a:t>IenW</a:t>
            </a:r>
            <a:r>
              <a:rPr lang="nl-NL" dirty="0" smtClean="0"/>
              <a:t> heeft NDW gevraagd deze dienstverlening over te nemen en te incorporeren in George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 smtClean="0"/>
              <a:t>George = interactieve tool voor wegbeheerders om verkeersborden en wegkenmerken van het NWB actueel te houden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45E05B-FAAC-4C7F-A70C-B2B8F756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Huidige situatie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5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5962"/>
            <a:ext cx="10463867" cy="57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data </a:t>
            </a:r>
            <a:r>
              <a:rPr lang="en-US" dirty="0" err="1" smtClean="0"/>
              <a:t>betreft</a:t>
            </a:r>
            <a:r>
              <a:rPr lang="en-US" dirty="0" smtClean="0"/>
              <a:t> het, en in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volgorde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aan</a:t>
            </a:r>
            <a:r>
              <a:rPr lang="en-US" dirty="0" smtClean="0"/>
              <a:t> de slag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29357"/>
              </p:ext>
            </p:extLst>
          </p:nvPr>
        </p:nvGraphicFramePr>
        <p:xfrm>
          <a:off x="2506320" y="2525090"/>
          <a:ext cx="7232992" cy="30406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8960">
                  <a:extLst>
                    <a:ext uri="{9D8B030D-6E8A-4147-A177-3AD203B41FA5}">
                      <a16:colId xmlns:a16="http://schemas.microsoft.com/office/drawing/2014/main" val="98758714"/>
                    </a:ext>
                  </a:extLst>
                </a:gridCol>
                <a:gridCol w="5524032">
                  <a:extLst>
                    <a:ext uri="{9D8B030D-6E8A-4147-A177-3AD203B41FA5}">
                      <a16:colId xmlns:a16="http://schemas.microsoft.com/office/drawing/2014/main" val="2385224561"/>
                    </a:ext>
                  </a:extLst>
                </a:gridCol>
              </a:tblGrid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Data-item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Toelichting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235135"/>
                  </a:ext>
                </a:extLst>
              </a:tr>
              <a:tr h="316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GLBH (Gewicht, Lengte, Breedte Hoogte)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Op basis van verkeersborden  (C17 t/m C21)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84405907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milieu zones </a:t>
                      </a:r>
                      <a:endParaRPr lang="nl-NL" sz="14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  <a:effectLst/>
                        </a:rPr>
                        <a:t>In eerste instantie 0p basis van polygoon later aangevuld met bebording  (C22a)</a:t>
                      </a:r>
                      <a:endParaRPr lang="nl-NL" sz="11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94884350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Vrachtverboden*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Op basis van verkeersborden (C07)</a:t>
                      </a:r>
                      <a:endParaRPr lang="nl-NL" sz="14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71471559"/>
                  </a:ext>
                </a:extLst>
              </a:tr>
              <a:tr h="316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Venstertijden (C en E categorie)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Op basis van polygoon met aanvullend bebording  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50464962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Zero Emission zones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Op basis van polygoon (vanaf 2025 met bebording)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79655156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laad/losplaatsen 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Op basis van verkeersborden (E07)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24808227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Parkeerplaatsen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Op basis van verkeersborden 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  <a:effectLst/>
                        </a:rPr>
                        <a:t>(E08, status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van de bordnummers is nog lastig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30874612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Parkeerverboden 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Op basis van verkeersborden  (E01 en E02)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12177230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Voorkeursroutes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Te registreren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  <a:effectLst/>
                        </a:rPr>
                        <a:t>als Wegkenmerk (WKD) op 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het NWB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6187578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tx1"/>
                          </a:solidFill>
                          <a:effectLst/>
                        </a:rPr>
                        <a:t>gevaarlijke stoffen </a:t>
                      </a:r>
                      <a:endParaRPr lang="nl-NL" sz="11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Te registreren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  <a:effectLst/>
                        </a:rPr>
                        <a:t>als wegkenmerk (WKD) op </a:t>
                      </a: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het NWB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0570378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506320" y="5531011"/>
            <a:ext cx="78371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* Niet in oorspronkelijk in de data top 15, logistiek. Toegevoegd op verzoek van opdrachtgever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Per datasoort  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 september 2024 gefaseerd</a:t>
            </a:r>
          </a:p>
          <a:p>
            <a:r>
              <a:rPr lang="nl-NL" dirty="0" smtClean="0"/>
              <a:t>inventarisatie wat er nu is (en met welke kwaliteit)</a:t>
            </a:r>
          </a:p>
          <a:p>
            <a:r>
              <a:rPr lang="nl-NL" dirty="0" smtClean="0"/>
              <a:t>Overnemen of (deels) opnieuw opzetten</a:t>
            </a:r>
          </a:p>
          <a:p>
            <a:r>
              <a:rPr lang="nl-NL" dirty="0" smtClean="0"/>
              <a:t>Mutatiefaciliteiten inrichten</a:t>
            </a:r>
          </a:p>
          <a:p>
            <a:r>
              <a:rPr lang="nl-NL" dirty="0" smtClean="0"/>
              <a:t>Output genereren  (</a:t>
            </a:r>
            <a:r>
              <a:rPr lang="nl-NL" dirty="0" err="1" smtClean="0"/>
              <a:t>GeoJason</a:t>
            </a:r>
            <a:r>
              <a:rPr lang="nl-NL" dirty="0" smtClean="0"/>
              <a:t> en ODT)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Zo mogelijk parallel,  maar ook doorlopend na september</a:t>
            </a:r>
          </a:p>
          <a:p>
            <a:r>
              <a:rPr lang="en-US" dirty="0" err="1" smtClean="0"/>
              <a:t>Validaties</a:t>
            </a:r>
            <a:r>
              <a:rPr lang="en-US" dirty="0" smtClean="0"/>
              <a:t> </a:t>
            </a:r>
            <a:r>
              <a:rPr lang="en-US" dirty="0" err="1" smtClean="0"/>
              <a:t>inbouwen</a:t>
            </a:r>
            <a:r>
              <a:rPr lang="en-US" dirty="0" smtClean="0"/>
              <a:t> om </a:t>
            </a:r>
            <a:r>
              <a:rPr lang="en-US" dirty="0" err="1" smtClean="0"/>
              <a:t>kwaliteit</a:t>
            </a:r>
            <a:r>
              <a:rPr lang="en-US" dirty="0" smtClean="0"/>
              <a:t> te </a:t>
            </a:r>
            <a:r>
              <a:rPr lang="en-US" dirty="0" err="1" smtClean="0"/>
              <a:t>verbeteren</a:t>
            </a:r>
            <a:r>
              <a:rPr lang="en-US" dirty="0" smtClean="0"/>
              <a:t>/</a:t>
            </a:r>
            <a:r>
              <a:rPr lang="en-US" dirty="0" err="1" smtClean="0"/>
              <a:t>af</a:t>
            </a:r>
            <a:r>
              <a:rPr lang="en-US" dirty="0" smtClean="0"/>
              <a:t> te </a:t>
            </a:r>
            <a:r>
              <a:rPr lang="en-US" dirty="0" err="1" smtClean="0"/>
              <a:t>dwingen</a:t>
            </a:r>
            <a:endParaRPr lang="en-US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Aanpak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21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0AEB344E-AB39-4E7A-A983-1B364BCB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ADE1-CB29-4C1F-8F71-F5CC995E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482" y="4619625"/>
            <a:ext cx="2664051" cy="604407"/>
          </a:xfrm>
        </p:spPr>
        <p:txBody>
          <a:bodyPr/>
          <a:lstStyle/>
          <a:p>
            <a:r>
              <a:rPr lang="en-GB" dirty="0" smtClean="0"/>
              <a:t>23-01-20124</a:t>
            </a:r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227B9F-80E2-4BC5-B623-AE7FADF8B0EF}"/>
              </a:ext>
            </a:extLst>
          </p:cNvPr>
          <p:cNvSpPr txBox="1"/>
          <p:nvPr/>
        </p:nvSpPr>
        <p:spPr>
          <a:xfrm>
            <a:off x="1045482" y="1605606"/>
            <a:ext cx="1545318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1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1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MA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2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3ECF16BD-9B3C-4F08-910F-00D9247F8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935006"/>
            <a:ext cx="216000" cy="216000"/>
          </a:xfrm>
          <a:prstGeom prst="rect">
            <a:avLst/>
          </a:prstGeom>
        </p:spPr>
      </p:pic>
      <p:pic>
        <p:nvPicPr>
          <p:cNvPr id="6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371D4B6-0E1E-4DF5-A6FB-3A30AF67EB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545873"/>
            <a:ext cx="216000" cy="216000"/>
          </a:xfrm>
          <a:prstGeom prst="rect">
            <a:avLst/>
          </a:prstGeom>
        </p:spPr>
      </p:pic>
      <p:pic>
        <p:nvPicPr>
          <p:cNvPr id="7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FADDD55C-23C0-4B0D-B0C6-76F94BFABB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631189"/>
            <a:ext cx="216000" cy="216000"/>
          </a:xfrm>
          <a:prstGeom prst="rect">
            <a:avLst/>
          </a:prstGeom>
        </p:spPr>
      </p:pic>
      <p:pic>
        <p:nvPicPr>
          <p:cNvPr id="9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60A593A5-EDF5-4710-983D-F216E2904B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253110"/>
            <a:ext cx="216000" cy="216000"/>
          </a:xfrm>
          <a:prstGeom prst="rect">
            <a:avLst/>
          </a:prstGeom>
        </p:spPr>
      </p:pic>
      <p:pic>
        <p:nvPicPr>
          <p:cNvPr id="19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4BA106BB-9FB1-447D-B08A-79E4B52550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300321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rkgroep NWB Wegkenmerken" id="{6AAB550C-7FEE-4328-87F3-8FC06EDA2E1C}" vid="{8DEC9722-0B73-4725-9980-13A7575D92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Werkgroep NWB Wegkenmerken</Template>
  <TotalTime>950</TotalTime>
  <Words>303</Words>
  <Application>Microsoft Office PowerPoint</Application>
  <PresentationFormat>Breedbeeld</PresentationFormat>
  <Paragraphs>52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Corbel</vt:lpstr>
      <vt:lpstr>Times New Roman</vt:lpstr>
      <vt:lpstr>Wingdings</vt:lpstr>
      <vt:lpstr>NDW</vt:lpstr>
      <vt:lpstr>PowerPoint-presentatie</vt:lpstr>
      <vt:lpstr>Huidige situatie  </vt:lpstr>
      <vt:lpstr>PowerPoint-presentatie</vt:lpstr>
      <vt:lpstr>Welke data betreft het, en in welke volgorde gaan we aan de slag</vt:lpstr>
      <vt:lpstr>Aanpak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Beerda, Dirk Simon (NDW)</dc:creator>
  <cp:lastModifiedBy>Rijnierse, Els (NDW)</cp:lastModifiedBy>
  <cp:revision>29</cp:revision>
  <dcterms:created xsi:type="dcterms:W3CDTF">2021-01-22T08:32:59Z</dcterms:created>
  <dcterms:modified xsi:type="dcterms:W3CDTF">2024-01-22T08:29:07Z</dcterms:modified>
</cp:coreProperties>
</file>