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9" r:id="rId3"/>
    <p:sldId id="271" r:id="rId4"/>
    <p:sldId id="277" r:id="rId5"/>
    <p:sldId id="278" r:id="rId6"/>
    <p:sldId id="281" r:id="rId7"/>
    <p:sldId id="280" r:id="rId8"/>
    <p:sldId id="279" r:id="rId9"/>
    <p:sldId id="282" r:id="rId10"/>
    <p:sldId id="27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06D48-9170-44DE-A090-C636DD82809E}" type="datetimeFigureOut">
              <a:rPr lang="nl-NL" smtClean="0"/>
              <a:t>25-8-2023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3ABB7-FCF2-494A-BE6D-C98F42ECC4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212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jdelijke aanduiding voor afbeelding 25">
            <a:extLst>
              <a:ext uri="{FF2B5EF4-FFF2-40B4-BE49-F238E27FC236}">
                <a16:creationId xmlns:a16="http://schemas.microsoft.com/office/drawing/2014/main" id="{BB6E45EE-294C-4CA0-8A55-2E58D74038E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952693"/>
            <a:ext cx="12192000" cy="5905307"/>
          </a:xfrm>
          <a:custGeom>
            <a:avLst/>
            <a:gdLst>
              <a:gd name="connsiteX0" fmla="*/ 2409825 w 12192000"/>
              <a:gd name="connsiteY0" fmla="*/ 467309 h 5895975"/>
              <a:gd name="connsiteX1" fmla="*/ 2409825 w 12192000"/>
              <a:gd name="connsiteY1" fmla="*/ 4834701 h 5895975"/>
              <a:gd name="connsiteX2" fmla="*/ 9782175 w 12192000"/>
              <a:gd name="connsiteY2" fmla="*/ 4834701 h 5895975"/>
              <a:gd name="connsiteX3" fmla="*/ 9782175 w 12192000"/>
              <a:gd name="connsiteY3" fmla="*/ 467309 h 5895975"/>
              <a:gd name="connsiteX4" fmla="*/ 0 w 12192000"/>
              <a:gd name="connsiteY4" fmla="*/ 0 h 5895975"/>
              <a:gd name="connsiteX5" fmla="*/ 12192000 w 12192000"/>
              <a:gd name="connsiteY5" fmla="*/ 0 h 5895975"/>
              <a:gd name="connsiteX6" fmla="*/ 12192000 w 12192000"/>
              <a:gd name="connsiteY6" fmla="*/ 5895975 h 5895975"/>
              <a:gd name="connsiteX7" fmla="*/ 0 w 12192000"/>
              <a:gd name="connsiteY7" fmla="*/ 5895975 h 5895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895975">
                <a:moveTo>
                  <a:pt x="2409825" y="467309"/>
                </a:moveTo>
                <a:lnTo>
                  <a:pt x="2409825" y="4834701"/>
                </a:lnTo>
                <a:lnTo>
                  <a:pt x="9782175" y="4834701"/>
                </a:lnTo>
                <a:lnTo>
                  <a:pt x="9782175" y="467309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895975"/>
                </a:lnTo>
                <a:lnTo>
                  <a:pt x="0" y="5895975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anchor="b"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nl-NL" smtClean="0"/>
              <a:t>Klik op het pictogram als u een afbeelding wilt toevoegen</a:t>
            </a:r>
            <a:endParaRPr lang="en-GB" dirty="0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7D3FE0A5-0920-4B9A-9EBE-2D69FD28DA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05099" y="1800224"/>
            <a:ext cx="6657976" cy="1895475"/>
          </a:xfrm>
        </p:spPr>
        <p:txBody>
          <a:bodyPr lIns="0" tIns="0" rIns="0" bIns="0"/>
          <a:lstStyle>
            <a:lvl1pPr marL="0" indent="0">
              <a:lnSpc>
                <a:spcPts val="3360"/>
              </a:lnSpc>
              <a:spcBef>
                <a:spcPts val="0"/>
              </a:spcBef>
              <a:buNone/>
              <a:defRPr sz="2800" b="1"/>
            </a:lvl1pPr>
            <a:lvl2pPr marL="0" indent="0">
              <a:spcBef>
                <a:spcPts val="1500"/>
              </a:spcBef>
              <a:buNone/>
              <a:defRPr sz="1800"/>
            </a:lvl2pPr>
            <a:lvl3pPr marL="0" indent="0">
              <a:buNone/>
              <a:defRPr lang="nl-NL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>
              <a:buNone/>
              <a:defRPr lang="nl-NL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buNone/>
              <a:defRPr lang="en-GB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2A19E97-1605-497F-98F5-C321D8DC1AE3}"/>
              </a:ext>
            </a:extLst>
          </p:cNvPr>
          <p:cNvSpPr txBox="1"/>
          <p:nvPr userDrawn="1"/>
        </p:nvSpPr>
        <p:spPr>
          <a:xfrm>
            <a:off x="2628899" y="4057650"/>
            <a:ext cx="19907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In samenwerking met:</a:t>
            </a:r>
            <a:endParaRPr lang="en-GB" sz="1100" b="1" dirty="0"/>
          </a:p>
        </p:txBody>
      </p:sp>
      <p:pic>
        <p:nvPicPr>
          <p:cNvPr id="15" name="Afbeelding 14" descr="Logo NDW&#10;">
            <a:extLst>
              <a:ext uri="{FF2B5EF4-FFF2-40B4-BE49-F238E27FC236}">
                <a16:creationId xmlns:a16="http://schemas.microsoft.com/office/drawing/2014/main" id="{E16E5E22-CEC4-4D58-BDD9-DD57EF1CA6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04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2B7669F-0235-4679-970B-F1B5F13C7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A3F4-D6C7-485C-A78E-DF7B1F2DD1D7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5C3FCD2-6390-4EB9-96E6-828AAA839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F186608-10C5-4B1D-845F-6A5D74002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EBCA-AB5C-45ED-A7F0-6CA032590438}" type="slidenum">
              <a:rPr lang="en-GB" smtClean="0"/>
              <a:t>‹nr.›</a:t>
            </a:fld>
            <a:endParaRPr lang="en-GB"/>
          </a:p>
        </p:txBody>
      </p:sp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CBD33706-E052-4C42-852B-21B6DA6B0E20}"/>
              </a:ext>
            </a:extLst>
          </p:cNvPr>
          <p:cNvSpPr/>
          <p:nvPr userDrawn="1"/>
        </p:nvSpPr>
        <p:spPr>
          <a:xfrm>
            <a:off x="2416175" y="1429333"/>
            <a:ext cx="7359650" cy="433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11438" y="2257425"/>
            <a:ext cx="7119937" cy="3397250"/>
          </a:xfr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"/>
              <a:defRPr/>
            </a:lvl1pPr>
            <a:lvl2pPr marL="447675" indent="-180975">
              <a:defRPr/>
            </a:lvl2pPr>
            <a:lvl3pPr marL="714375" indent="-228600">
              <a:defRPr/>
            </a:lvl3pPr>
            <a:lvl4pPr marL="990600" indent="-228600">
              <a:defRPr/>
            </a:lvl4pPr>
            <a:lvl5pPr marL="1257300" indent="-228600"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 dirty="0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19375" y="1764369"/>
            <a:ext cx="7119937" cy="568526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nl-NL" dirty="0"/>
              <a:t>Titel</a:t>
            </a:r>
            <a:endParaRPr lang="en-GB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179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CBD33706-E052-4C42-852B-21B6DA6B0E20}"/>
              </a:ext>
            </a:extLst>
          </p:cNvPr>
          <p:cNvSpPr/>
          <p:nvPr userDrawn="1"/>
        </p:nvSpPr>
        <p:spPr>
          <a:xfrm>
            <a:off x="4382274" y="1429333"/>
            <a:ext cx="7327643" cy="433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4768" y="2313991"/>
            <a:ext cx="7119937" cy="3191387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"/>
              <a:defRPr/>
            </a:lvl1pPr>
            <a:lvl2pPr marL="447675" indent="-180975">
              <a:defRPr/>
            </a:lvl2pPr>
            <a:lvl3pPr marL="714375" indent="-228600">
              <a:spcAft>
                <a:spcPts val="1800"/>
              </a:spcAft>
              <a:defRPr/>
            </a:lvl3pPr>
            <a:lvl4pPr marL="990600" indent="-228600">
              <a:spcAft>
                <a:spcPts val="1800"/>
              </a:spcAft>
              <a:defRPr/>
            </a:lvl4pPr>
            <a:lvl5pPr marL="1257300" indent="-228600">
              <a:spcAft>
                <a:spcPts val="1800"/>
              </a:spcAft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 dirty="0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243" y="1669422"/>
            <a:ext cx="3262946" cy="568526"/>
          </a:xfrm>
        </p:spPr>
        <p:txBody>
          <a:bodyPr anchor="t" anchorCtr="0">
            <a:noAutofit/>
          </a:bodyPr>
          <a:lstStyle>
            <a:lvl1pPr>
              <a:defRPr sz="2200"/>
            </a:lvl1pPr>
          </a:lstStyle>
          <a:p>
            <a:r>
              <a:rPr lang="nl-NL" smtClean="0"/>
              <a:t>Klik om de stijl te bewerken</a:t>
            </a:r>
            <a:endParaRPr lang="en-GB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DF2A19F4-4740-4C4F-9AB9-AE94E2BA0D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4768" y="1829502"/>
            <a:ext cx="7135149" cy="40844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lang="en-GB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nl-NL" dirty="0"/>
              <a:t>Titel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2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/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6775" y="2223496"/>
            <a:ext cx="3347164" cy="356770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lvl1pPr>
            <a:lvl2pPr marL="447675" indent="-180975">
              <a:defRPr/>
            </a:lvl2pPr>
            <a:lvl3pPr marL="0" indent="0">
              <a:spcAft>
                <a:spcPts val="1800"/>
              </a:spcAft>
              <a:buNone/>
              <a:defRPr/>
            </a:lvl3pPr>
            <a:lvl4pPr marL="762000" indent="0">
              <a:spcAft>
                <a:spcPts val="1800"/>
              </a:spcAft>
              <a:buNone/>
              <a:defRPr/>
            </a:lvl4pPr>
            <a:lvl5pPr marL="1028700" indent="0">
              <a:spcAft>
                <a:spcPts val="1800"/>
              </a:spcAft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86775" y="1400247"/>
            <a:ext cx="3347164" cy="823249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nl-NL" dirty="0"/>
              <a:t>Titel</a:t>
            </a:r>
            <a:endParaRPr lang="en-GB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F98FC126-B2F7-4322-93E1-CE579284278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6725" y="1428750"/>
            <a:ext cx="7353300" cy="436245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nl-NL" smtClean="0"/>
              <a:t>Klik op het pictogram als u een afbeelding wilt toevoegen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4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/ beeldvullend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1DD70C13-0B73-4C78-B224-8E370DFC94A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952500"/>
            <a:ext cx="12192000" cy="5905500"/>
          </a:xfrm>
          <a:custGeom>
            <a:avLst/>
            <a:gdLst>
              <a:gd name="connsiteX0" fmla="*/ 8302110 w 12192000"/>
              <a:gd name="connsiteY0" fmla="*/ 476833 h 5905500"/>
              <a:gd name="connsiteX1" fmla="*/ 8302110 w 12192000"/>
              <a:gd name="connsiteY1" fmla="*/ 4838699 h 5905500"/>
              <a:gd name="connsiteX2" fmla="*/ 11722110 w 12192000"/>
              <a:gd name="connsiteY2" fmla="*/ 4838699 h 5905500"/>
              <a:gd name="connsiteX3" fmla="*/ 11722110 w 12192000"/>
              <a:gd name="connsiteY3" fmla="*/ 476833 h 5905500"/>
              <a:gd name="connsiteX4" fmla="*/ 0 w 12192000"/>
              <a:gd name="connsiteY4" fmla="*/ 0 h 5905500"/>
              <a:gd name="connsiteX5" fmla="*/ 12192000 w 12192000"/>
              <a:gd name="connsiteY5" fmla="*/ 0 h 5905500"/>
              <a:gd name="connsiteX6" fmla="*/ 12192000 w 12192000"/>
              <a:gd name="connsiteY6" fmla="*/ 5905500 h 5905500"/>
              <a:gd name="connsiteX7" fmla="*/ 0 w 12192000"/>
              <a:gd name="connsiteY7" fmla="*/ 5905500 h 590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905500">
                <a:moveTo>
                  <a:pt x="8302110" y="476833"/>
                </a:moveTo>
                <a:lnTo>
                  <a:pt x="8302110" y="4838699"/>
                </a:lnTo>
                <a:lnTo>
                  <a:pt x="11722110" y="4838699"/>
                </a:lnTo>
                <a:lnTo>
                  <a:pt x="11722110" y="47683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905500"/>
                </a:lnTo>
                <a:lnTo>
                  <a:pt x="0" y="590550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nl-NL" smtClean="0"/>
              <a:t>Klik op het pictogram als u een afbeelding wilt toevoegen</a:t>
            </a:r>
            <a:endParaRPr lang="en-GB" dirty="0"/>
          </a:p>
        </p:txBody>
      </p:sp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6775" y="2524125"/>
            <a:ext cx="3114675" cy="3209924"/>
          </a:xfrm>
        </p:spPr>
        <p:txBody>
          <a:bodyPr>
            <a:noAutofit/>
          </a:bodyPr>
          <a:lstStyle>
            <a:lvl1pPr marL="285750" indent="-28575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"/>
              <a:defRPr/>
            </a:lvl1pPr>
            <a:lvl2pPr marL="447675" indent="-180975">
              <a:defRPr/>
            </a:lvl2pPr>
            <a:lvl3pPr marL="285750" indent="-285750">
              <a:spcAft>
                <a:spcPts val="1800"/>
              </a:spcAft>
              <a:buFont typeface="Wingdings" panose="05000000000000000000" pitchFamily="2" charset="2"/>
              <a:buChar char=""/>
              <a:defRPr/>
            </a:lvl3pPr>
            <a:lvl4pPr marL="762000" indent="0">
              <a:spcAft>
                <a:spcPts val="1800"/>
              </a:spcAft>
              <a:buNone/>
              <a:defRPr/>
            </a:lvl4pPr>
            <a:lvl5pPr marL="1028700" indent="0">
              <a:spcAft>
                <a:spcPts val="1800"/>
              </a:spcAft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86775" y="1400247"/>
            <a:ext cx="3114675" cy="823249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nl-NL" dirty="0"/>
              <a:t>Titel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997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4751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jdelijke aanduiding voor afbeelding 7">
            <a:extLst>
              <a:ext uri="{FF2B5EF4-FFF2-40B4-BE49-F238E27FC236}">
                <a16:creationId xmlns:a16="http://schemas.microsoft.com/office/drawing/2014/main" id="{9F5BA9FE-4DC6-4FA5-942B-08340BBCE26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47675" y="1419225"/>
            <a:ext cx="5419725" cy="40767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</a:lstStyle>
          <a:p>
            <a:r>
              <a:rPr lang="nl-NL" smtClean="0"/>
              <a:t>Klik op het pictogram als u een afbeelding wilt toevoegen</a:t>
            </a:r>
            <a:endParaRPr lang="en-GB"/>
          </a:p>
        </p:txBody>
      </p:sp>
      <p:sp>
        <p:nvSpPr>
          <p:cNvPr id="14" name="Tijdelijke aanduiding voor afbeelding 7">
            <a:extLst>
              <a:ext uri="{FF2B5EF4-FFF2-40B4-BE49-F238E27FC236}">
                <a16:creationId xmlns:a16="http://schemas.microsoft.com/office/drawing/2014/main" id="{E6663FA1-9B2C-4005-90CC-BFD2015EED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24602" y="1419225"/>
            <a:ext cx="5419725" cy="40767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</a:lstStyle>
          <a:p>
            <a:r>
              <a:rPr lang="nl-NL" smtClean="0"/>
              <a:t>Klik op het pictogram als u een afbeelding wilt toevoegen</a:t>
            </a:r>
            <a:endParaRPr lang="en-GB"/>
          </a:p>
        </p:txBody>
      </p:sp>
      <p:sp>
        <p:nvSpPr>
          <p:cNvPr id="17" name="Tijdelijke aanduiding voor tekst 14">
            <a:extLst>
              <a:ext uri="{FF2B5EF4-FFF2-40B4-BE49-F238E27FC236}">
                <a16:creationId xmlns:a16="http://schemas.microsoft.com/office/drawing/2014/main" id="{87C132CC-A260-48F3-A7FF-85386D1F1C1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43675" y="5579332"/>
            <a:ext cx="5200650" cy="326168"/>
          </a:xfrm>
        </p:spPr>
        <p:txBody>
          <a:bodyPr>
            <a:noAutofit/>
          </a:bodyPr>
          <a:lstStyle>
            <a:lvl1pPr marL="0" indent="0">
              <a:buNone/>
              <a:defRPr sz="1200" b="1"/>
            </a:lvl1pPr>
            <a:lvl2pPr marL="457200" indent="0">
              <a:buNone/>
              <a:defRPr sz="1000" b="1"/>
            </a:lvl2pPr>
            <a:lvl3pPr marL="914400" indent="0">
              <a:buNone/>
              <a:defRPr sz="1000" b="1"/>
            </a:lvl3pPr>
            <a:lvl4pPr marL="1371600" indent="0">
              <a:buNone/>
              <a:defRPr sz="1000" b="1"/>
            </a:lvl4pPr>
            <a:lvl5pPr marL="1828800" indent="0">
              <a:buNone/>
              <a:defRPr sz="1000" b="1"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8" name="Tijdelijke aanduiding voor tekst 15">
            <a:extLst>
              <a:ext uri="{FF2B5EF4-FFF2-40B4-BE49-F238E27FC236}">
                <a16:creationId xmlns:a16="http://schemas.microsoft.com/office/drawing/2014/main" id="{C9C58342-8800-423A-8E08-F55992143D2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66750" y="5579332"/>
            <a:ext cx="5200650" cy="326168"/>
          </a:xfrm>
        </p:spPr>
        <p:txBody>
          <a:bodyPr>
            <a:noAutofit/>
          </a:bodyPr>
          <a:lstStyle>
            <a:lvl1pPr marL="0" indent="0">
              <a:buNone/>
              <a:defRPr sz="1200" b="1"/>
            </a:lvl1pPr>
            <a:lvl2pPr marL="457200" indent="0">
              <a:buNone/>
              <a:defRPr sz="1000" b="1"/>
            </a:lvl2pPr>
            <a:lvl3pPr marL="914400" indent="0">
              <a:buNone/>
              <a:defRPr sz="1000" b="1"/>
            </a:lvl3pPr>
            <a:lvl4pPr marL="1371600" indent="0">
              <a:buNone/>
              <a:defRPr sz="1000" b="1"/>
            </a:lvl4pPr>
            <a:lvl5pPr marL="1828800" indent="0">
              <a:buNone/>
              <a:defRPr sz="1000" b="1"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63527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grafieken/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C3BB2741-0D3D-4AA4-907F-6FB18C5B05E3}"/>
              </a:ext>
            </a:extLst>
          </p:cNvPr>
          <p:cNvSpPr/>
          <p:nvPr userDrawn="1"/>
        </p:nvSpPr>
        <p:spPr>
          <a:xfrm>
            <a:off x="8286750" y="1429333"/>
            <a:ext cx="3423167" cy="433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6775" y="2223496"/>
            <a:ext cx="3238500" cy="3567703"/>
          </a:xfrm>
        </p:spPr>
        <p:txBody>
          <a:bodyPr>
            <a:noAutofit/>
          </a:bodyPr>
          <a:lstStyle>
            <a:lvl1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"/>
              <a:defRPr/>
            </a:lvl1pPr>
            <a:lvl2pPr marL="447675" indent="-180975">
              <a:defRPr/>
            </a:lvl2pPr>
            <a:lvl3pPr marL="0" indent="0">
              <a:spcAft>
                <a:spcPts val="1800"/>
              </a:spcAft>
              <a:buNone/>
              <a:defRPr/>
            </a:lvl3pPr>
            <a:lvl4pPr marL="762000" indent="0">
              <a:spcAft>
                <a:spcPts val="1800"/>
              </a:spcAft>
              <a:buNone/>
              <a:defRPr/>
            </a:lvl4pPr>
            <a:lvl5pPr marL="1028700" indent="0">
              <a:spcAft>
                <a:spcPts val="1800"/>
              </a:spcAft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86775" y="1400247"/>
            <a:ext cx="3238500" cy="823249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nl-NL" dirty="0"/>
              <a:t>Titel</a:t>
            </a:r>
            <a:endParaRPr lang="en-GB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ijdelijke aanduiding voor tekst 15">
            <a:extLst>
              <a:ext uri="{FF2B5EF4-FFF2-40B4-BE49-F238E27FC236}">
                <a16:creationId xmlns:a16="http://schemas.microsoft.com/office/drawing/2014/main" id="{FCA7FEC5-0993-41D0-93D3-7DEC778CDA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66750" y="5579332"/>
            <a:ext cx="3543300" cy="432000"/>
          </a:xfrm>
        </p:spPr>
        <p:txBody>
          <a:bodyPr>
            <a:noAutofit/>
          </a:bodyPr>
          <a:lstStyle>
            <a:lvl1pPr marL="0" indent="0">
              <a:buNone/>
              <a:defRPr sz="1200" b="1"/>
            </a:lvl1pPr>
            <a:lvl2pPr marL="457200" indent="0">
              <a:buNone/>
              <a:defRPr sz="1000" b="1"/>
            </a:lvl2pPr>
            <a:lvl3pPr marL="914400" indent="0">
              <a:buNone/>
              <a:defRPr sz="1000" b="1"/>
            </a:lvl3pPr>
            <a:lvl4pPr marL="1371600" indent="0">
              <a:buNone/>
              <a:defRPr sz="1000" b="1"/>
            </a:lvl4pPr>
            <a:lvl5pPr marL="1828800" indent="0">
              <a:buNone/>
              <a:defRPr sz="1000" b="1"/>
            </a:lvl5pPr>
          </a:lstStyle>
          <a:p>
            <a:pPr lvl="0"/>
            <a:r>
              <a:rPr lang="nl-NL" dirty="0"/>
              <a:t>Bijschrift</a:t>
            </a:r>
          </a:p>
        </p:txBody>
      </p:sp>
      <p:sp>
        <p:nvSpPr>
          <p:cNvPr id="16" name="Tijdelijke aanduiding voor tekst 15">
            <a:extLst>
              <a:ext uri="{FF2B5EF4-FFF2-40B4-BE49-F238E27FC236}">
                <a16:creationId xmlns:a16="http://schemas.microsoft.com/office/drawing/2014/main" id="{6328EA33-E642-4E86-AFFC-9D7198EBAC8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62474" y="5579332"/>
            <a:ext cx="3448051" cy="432000"/>
          </a:xfrm>
        </p:spPr>
        <p:txBody>
          <a:bodyPr>
            <a:noAutofit/>
          </a:bodyPr>
          <a:lstStyle>
            <a:lvl1pPr marL="0" indent="0">
              <a:buNone/>
              <a:defRPr sz="1200" b="1"/>
            </a:lvl1pPr>
            <a:lvl2pPr marL="457200" indent="0">
              <a:buNone/>
              <a:defRPr sz="1000" b="1"/>
            </a:lvl2pPr>
            <a:lvl3pPr marL="914400" indent="0">
              <a:buNone/>
              <a:defRPr sz="1000" b="1"/>
            </a:lvl3pPr>
            <a:lvl4pPr marL="1371600" indent="0">
              <a:buNone/>
              <a:defRPr sz="1000" b="1"/>
            </a:lvl4pPr>
            <a:lvl5pPr marL="1828800" indent="0">
              <a:buNone/>
              <a:defRPr sz="1000" b="1"/>
            </a:lvl5pPr>
          </a:lstStyle>
          <a:p>
            <a:pPr lvl="0"/>
            <a:r>
              <a:rPr lang="nl-NL" dirty="0"/>
              <a:t>Bijschrift</a:t>
            </a:r>
          </a:p>
          <a:p>
            <a:pPr lvl="0"/>
            <a:endParaRPr lang="nl-NL" dirty="0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AF2D6E1-7528-47DE-88A5-7018397FDF7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66725" y="1416050"/>
            <a:ext cx="3743325" cy="4140200"/>
          </a:xfrm>
        </p:spPr>
        <p:txBody>
          <a:bodyPr>
            <a:normAutofit/>
          </a:bodyPr>
          <a:lstStyle>
            <a:lvl1pPr marL="0" indent="0">
              <a:buNone/>
              <a:defRPr lang="en-GB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en-GB" dirty="0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934D1E1B-0180-4B6A-9090-00C3DCAF6A3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51325" y="1416050"/>
            <a:ext cx="3768725" cy="41402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75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 varia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CBD33706-E052-4C42-852B-21B6DA6B0E20}"/>
              </a:ext>
            </a:extLst>
          </p:cNvPr>
          <p:cNvSpPr/>
          <p:nvPr userDrawn="1"/>
        </p:nvSpPr>
        <p:spPr>
          <a:xfrm>
            <a:off x="399150" y="1420788"/>
            <a:ext cx="3525150" cy="433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667E7C1C-58A3-4B33-AACF-95AC1B888A20}"/>
              </a:ext>
            </a:extLst>
          </p:cNvPr>
          <p:cNvSpPr txBox="1"/>
          <p:nvPr userDrawn="1"/>
        </p:nvSpPr>
        <p:spPr>
          <a:xfrm>
            <a:off x="1049533" y="5275906"/>
            <a:ext cx="4142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Nationaal Dataportaal Wegverkeer</a:t>
            </a:r>
            <a:endParaRPr lang="en-GB" sz="1100" b="1" dirty="0"/>
          </a:p>
        </p:txBody>
      </p:sp>
      <p:pic>
        <p:nvPicPr>
          <p:cNvPr id="30" name="Afbeelding 29" descr="Afbeelding met teken, zitten, stoppen, donker&#10;&#10;Automatisch gegenereerde beschrijving">
            <a:extLst>
              <a:ext uri="{FF2B5EF4-FFF2-40B4-BE49-F238E27FC236}">
                <a16:creationId xmlns:a16="http://schemas.microsoft.com/office/drawing/2014/main" id="{DB4E5024-EF9C-46A2-8723-6A7AD01F03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06" y="5274915"/>
            <a:ext cx="216000" cy="216639"/>
          </a:xfrm>
          <a:prstGeom prst="rect">
            <a:avLst/>
          </a:prstGeom>
        </p:spPr>
      </p:pic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0F0016CA-6D32-4F82-AB8A-752EC80068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9533" y="4448176"/>
            <a:ext cx="2664051" cy="785382"/>
          </a:xfrm>
        </p:spPr>
        <p:txBody>
          <a:bodyPr anchor="b" anchorCtr="0">
            <a:noAutofit/>
          </a:bodyPr>
          <a:lstStyle>
            <a:lvl1pPr marL="0" indent="0">
              <a:buNone/>
              <a:defRPr sz="1100" b="1"/>
            </a:lvl1pPr>
            <a:lvl2pPr marL="457200" indent="0">
              <a:buNone/>
              <a:defRPr sz="1200" b="1"/>
            </a:lvl2pPr>
            <a:lvl3pPr marL="914400" indent="0">
              <a:buNone/>
              <a:defRPr sz="1200" b="1"/>
            </a:lvl3pPr>
            <a:lvl4pPr marL="1371600" indent="0">
              <a:buNone/>
              <a:defRPr sz="1200" b="1"/>
            </a:lvl4pPr>
            <a:lvl5pPr marL="1828800" indent="0">
              <a:buNone/>
              <a:defRPr sz="1200" b="1"/>
            </a:lvl5pPr>
          </a:lstStyle>
          <a:p>
            <a:pPr lvl="0"/>
            <a:r>
              <a:rPr lang="nl-NL" dirty="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2245643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 varia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22" name="Tijdelijke aanduiding voor afbeelding 21">
            <a:extLst>
              <a:ext uri="{FF2B5EF4-FFF2-40B4-BE49-F238E27FC236}">
                <a16:creationId xmlns:a16="http://schemas.microsoft.com/office/drawing/2014/main" id="{219EA5F6-FA15-446A-BEED-F5B75ACBB0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52500"/>
            <a:ext cx="12192000" cy="5905500"/>
          </a:xfrm>
          <a:custGeom>
            <a:avLst/>
            <a:gdLst>
              <a:gd name="connsiteX0" fmla="*/ 447224 w 12192000"/>
              <a:gd name="connsiteY0" fmla="*/ 451433 h 5905500"/>
              <a:gd name="connsiteX1" fmla="*/ 447224 w 12192000"/>
              <a:gd name="connsiteY1" fmla="*/ 4787633 h 5905500"/>
              <a:gd name="connsiteX2" fmla="*/ 3903224 w 12192000"/>
              <a:gd name="connsiteY2" fmla="*/ 4787633 h 5905500"/>
              <a:gd name="connsiteX3" fmla="*/ 3903224 w 12192000"/>
              <a:gd name="connsiteY3" fmla="*/ 451433 h 5905500"/>
              <a:gd name="connsiteX4" fmla="*/ 0 w 12192000"/>
              <a:gd name="connsiteY4" fmla="*/ 0 h 5905500"/>
              <a:gd name="connsiteX5" fmla="*/ 12192000 w 12192000"/>
              <a:gd name="connsiteY5" fmla="*/ 0 h 5905500"/>
              <a:gd name="connsiteX6" fmla="*/ 12192000 w 12192000"/>
              <a:gd name="connsiteY6" fmla="*/ 5905500 h 5905500"/>
              <a:gd name="connsiteX7" fmla="*/ 0 w 12192000"/>
              <a:gd name="connsiteY7" fmla="*/ 5905500 h 590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905500">
                <a:moveTo>
                  <a:pt x="447224" y="451433"/>
                </a:moveTo>
                <a:lnTo>
                  <a:pt x="447224" y="4787633"/>
                </a:lnTo>
                <a:lnTo>
                  <a:pt x="3903224" y="4787633"/>
                </a:lnTo>
                <a:lnTo>
                  <a:pt x="3903224" y="45143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905500"/>
                </a:lnTo>
                <a:lnTo>
                  <a:pt x="0" y="590550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en-GB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285678C8-B3DB-4659-AE9E-62D687B702CD}"/>
              </a:ext>
            </a:extLst>
          </p:cNvPr>
          <p:cNvSpPr txBox="1"/>
          <p:nvPr userDrawn="1"/>
        </p:nvSpPr>
        <p:spPr>
          <a:xfrm>
            <a:off x="1049533" y="5275906"/>
            <a:ext cx="4142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Nationaal Dataportaal Wegverkeer</a:t>
            </a:r>
            <a:endParaRPr lang="en-GB" sz="1100" b="1" dirty="0"/>
          </a:p>
        </p:txBody>
      </p:sp>
      <p:sp>
        <p:nvSpPr>
          <p:cNvPr id="14" name="Tijdelijke aanduiding voor tekst 10">
            <a:extLst>
              <a:ext uri="{FF2B5EF4-FFF2-40B4-BE49-F238E27FC236}">
                <a16:creationId xmlns:a16="http://schemas.microsoft.com/office/drawing/2014/main" id="{8D73C676-259C-496C-9D77-EE7974D8CE7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9533" y="4619625"/>
            <a:ext cx="2664051" cy="604407"/>
          </a:xfrm>
        </p:spPr>
        <p:txBody>
          <a:bodyPr anchor="b" anchorCtr="0">
            <a:noAutofit/>
          </a:bodyPr>
          <a:lstStyle>
            <a:lvl1pPr marL="0" indent="0">
              <a:buNone/>
              <a:defRPr sz="1100" b="1"/>
            </a:lvl1pPr>
            <a:lvl2pPr marL="457200" indent="0">
              <a:buNone/>
              <a:defRPr sz="1200" b="1"/>
            </a:lvl2pPr>
            <a:lvl3pPr marL="914400" indent="0">
              <a:buNone/>
              <a:defRPr sz="1200" b="1"/>
            </a:lvl3pPr>
            <a:lvl4pPr marL="1371600" indent="0">
              <a:buNone/>
              <a:defRPr sz="1200" b="1"/>
            </a:lvl4pPr>
            <a:lvl5pPr marL="1828800" indent="0">
              <a:buNone/>
              <a:defRPr sz="1200" b="1"/>
            </a:lvl5pPr>
          </a:lstStyle>
          <a:p>
            <a:pPr lvl="0"/>
            <a:r>
              <a:rPr lang="nl-NL" dirty="0"/>
              <a:t>Datum</a:t>
            </a:r>
          </a:p>
        </p:txBody>
      </p:sp>
      <p:pic>
        <p:nvPicPr>
          <p:cNvPr id="2" name="Afbeelding 1" descr="Afbeelding met teken, zitten, stoppen, donker&#10;&#10;Automatisch gegenereerde beschrijving">
            <a:extLst>
              <a:ext uri="{FF2B5EF4-FFF2-40B4-BE49-F238E27FC236}">
                <a16:creationId xmlns:a16="http://schemas.microsoft.com/office/drawing/2014/main" id="{46C65239-043B-4E09-96E5-A65C91A8124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06" y="5274915"/>
            <a:ext cx="216000" cy="21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57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51A715C-9126-43B2-90F7-FEB4A0483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F8E2D9F-BA10-4869-A6FB-7D35C13F4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C8B466-4614-455E-A8CE-B9769EB7E9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1A3F4-D6C7-485C-A78E-DF7B1F2DD1D7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10C6C3-6028-49B7-ACE4-9277FE940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61B72-1274-43CA-B394-869BCC85B9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6EBCA-AB5C-45ED-A7F0-6CA03259043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8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NWB@RWS.nl" TargetMode="External"/><Relationship Id="rId2" Type="http://schemas.openxmlformats.org/officeDocument/2006/relationships/hyperlink" Target="mailto:NWB.gebruikerswensen@ndw.n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afbeelding 6" descr="Afbeelding met trein, fiets, spoor, stuk&#10;&#10;Automatisch gegenereerde beschrijving">
            <a:extLst>
              <a:ext uri="{FF2B5EF4-FFF2-40B4-BE49-F238E27FC236}">
                <a16:creationId xmlns:a16="http://schemas.microsoft.com/office/drawing/2014/main" id="{E12EA0A6-9ABA-4A2B-9204-C58220AE6562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" b="83"/>
          <a:stretch>
            <a:fillRect/>
          </a:stretch>
        </p:blipFill>
        <p:spPr/>
      </p:pic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77C1C47-055F-431A-B393-7996447C68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82796" y="1605829"/>
            <a:ext cx="6657976" cy="2776599"/>
          </a:xfrm>
        </p:spPr>
        <p:txBody>
          <a:bodyPr/>
          <a:lstStyle/>
          <a:p>
            <a:r>
              <a:rPr lang="en-US" sz="2400" dirty="0" err="1" smtClean="0"/>
              <a:t>Gebruikersseminar</a:t>
            </a:r>
            <a:r>
              <a:rPr lang="en-US" sz="2400" dirty="0" smtClean="0"/>
              <a:t> NWB</a:t>
            </a:r>
            <a:endParaRPr lang="en-US" dirty="0"/>
          </a:p>
          <a:p>
            <a:r>
              <a:rPr lang="en-US" dirty="0" smtClean="0"/>
              <a:t>				</a:t>
            </a:r>
            <a:r>
              <a:rPr lang="en-US" sz="2400" dirty="0" smtClean="0"/>
              <a:t>13 </a:t>
            </a:r>
            <a:r>
              <a:rPr lang="en-US" sz="2400" dirty="0" smtClean="0"/>
              <a:t>September 2023</a:t>
            </a:r>
            <a:endParaRPr lang="en-US" sz="2400" dirty="0" smtClean="0"/>
          </a:p>
          <a:p>
            <a:pPr>
              <a:lnSpc>
                <a:spcPts val="1500"/>
              </a:lnSpc>
            </a:pPr>
            <a:endParaRPr lang="en-US" sz="1600" dirty="0" smtClean="0"/>
          </a:p>
          <a:p>
            <a:pPr>
              <a:lnSpc>
                <a:spcPts val="1500"/>
              </a:lnSpc>
            </a:pPr>
            <a:r>
              <a:rPr lang="en-US" sz="1600" b="0" dirty="0" smtClean="0"/>
              <a:t>Michelle Fransen</a:t>
            </a:r>
          </a:p>
          <a:p>
            <a:pPr>
              <a:lnSpc>
                <a:spcPts val="1500"/>
              </a:lnSpc>
            </a:pPr>
            <a:r>
              <a:rPr lang="en-US" sz="1600" b="0" dirty="0" smtClean="0"/>
              <a:t>Stan </a:t>
            </a:r>
            <a:r>
              <a:rPr lang="en-US" sz="1600" b="0" dirty="0" err="1" smtClean="0"/>
              <a:t>Banach</a:t>
            </a:r>
            <a:r>
              <a:rPr lang="en-US" sz="1600" b="0" dirty="0" smtClean="0"/>
              <a:t>  / Tim Croux</a:t>
            </a:r>
          </a:p>
          <a:p>
            <a:pPr>
              <a:lnSpc>
                <a:spcPts val="1500"/>
              </a:lnSpc>
            </a:pPr>
            <a:r>
              <a:rPr lang="en-US" sz="1600" b="0" dirty="0" smtClean="0"/>
              <a:t>Jop van Driel</a:t>
            </a:r>
            <a:endParaRPr lang="en-US" sz="1600" b="0" dirty="0" smtClean="0"/>
          </a:p>
          <a:p>
            <a:pPr>
              <a:lnSpc>
                <a:spcPts val="1500"/>
              </a:lnSpc>
            </a:pPr>
            <a:r>
              <a:rPr lang="en-US" sz="1600" b="0" dirty="0" smtClean="0"/>
              <a:t>Dirk Simon </a:t>
            </a:r>
            <a:r>
              <a:rPr lang="en-US" sz="1600" b="0" dirty="0" smtClean="0"/>
              <a:t>Beerda </a:t>
            </a:r>
            <a:endParaRPr lang="en-US" sz="1600" b="0" dirty="0" smtClean="0"/>
          </a:p>
          <a:p>
            <a:pPr>
              <a:lnSpc>
                <a:spcPts val="1500"/>
              </a:lnSpc>
            </a:pPr>
            <a:r>
              <a:rPr lang="en-US" sz="1600" b="0" dirty="0" smtClean="0"/>
              <a:t>Els </a:t>
            </a:r>
            <a:r>
              <a:rPr lang="en-US" sz="1600" b="0" dirty="0" smtClean="0"/>
              <a:t>Rijnierse</a:t>
            </a:r>
          </a:p>
          <a:p>
            <a:pPr>
              <a:lnSpc>
                <a:spcPts val="1500"/>
              </a:lnSpc>
            </a:pPr>
            <a:r>
              <a:rPr lang="en-US" sz="1600" b="0" dirty="0" smtClean="0"/>
              <a:t>Gerben Jimmink</a:t>
            </a:r>
          </a:p>
          <a:p>
            <a:pPr>
              <a:lnSpc>
                <a:spcPts val="1500"/>
              </a:lnSpc>
            </a:pPr>
            <a:r>
              <a:rPr lang="en-US" sz="1600" b="0" dirty="0" smtClean="0"/>
              <a:t>Mehmet Yenel </a:t>
            </a:r>
          </a:p>
          <a:p>
            <a:pPr>
              <a:lnSpc>
                <a:spcPts val="1500"/>
              </a:lnSpc>
            </a:pPr>
            <a:endParaRPr lang="en-US" sz="1600" b="0" dirty="0"/>
          </a:p>
          <a:p>
            <a:pPr>
              <a:lnSpc>
                <a:spcPts val="1500"/>
              </a:lnSpc>
            </a:pPr>
            <a:endParaRPr lang="en-US" sz="1600" b="0" dirty="0" smtClean="0"/>
          </a:p>
          <a:p>
            <a:pPr>
              <a:lnSpc>
                <a:spcPts val="1500"/>
              </a:lnSpc>
            </a:pPr>
            <a:endParaRPr lang="en-US" sz="1600" b="0" dirty="0"/>
          </a:p>
          <a:p>
            <a:pPr>
              <a:lnSpc>
                <a:spcPts val="1500"/>
              </a:lnSpc>
            </a:pPr>
            <a:endParaRPr lang="en-US" sz="1600" b="0" dirty="0" smtClean="0"/>
          </a:p>
          <a:p>
            <a:pPr>
              <a:lnSpc>
                <a:spcPts val="1500"/>
              </a:lnSpc>
            </a:pPr>
            <a:endParaRPr lang="nl-NL" sz="1600" dirty="0" smtClean="0"/>
          </a:p>
          <a:p>
            <a:pPr>
              <a:lnSpc>
                <a:spcPts val="1500"/>
              </a:lnSpc>
            </a:pPr>
            <a:endParaRPr lang="nl-NL" sz="1600" dirty="0"/>
          </a:p>
          <a:p>
            <a:pPr>
              <a:lnSpc>
                <a:spcPts val="1500"/>
              </a:lnSpc>
            </a:pPr>
            <a:endParaRPr lang="nl-NL" sz="1600" dirty="0"/>
          </a:p>
        </p:txBody>
      </p:sp>
      <p:sp>
        <p:nvSpPr>
          <p:cNvPr id="8" name="Tijdelijke aanduiding voor tekst 3">
            <a:extLst>
              <a:ext uri="{FF2B5EF4-FFF2-40B4-BE49-F238E27FC236}">
                <a16:creationId xmlns:a16="http://schemas.microsoft.com/office/drawing/2014/main" id="{A77C1C47-055F-431A-B393-7996447C6891}"/>
              </a:ext>
            </a:extLst>
          </p:cNvPr>
          <p:cNvSpPr txBox="1">
            <a:spLocks/>
          </p:cNvSpPr>
          <p:nvPr/>
        </p:nvSpPr>
        <p:spPr>
          <a:xfrm>
            <a:off x="4216743" y="2932798"/>
            <a:ext cx="6657976" cy="226514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ts val="3360"/>
              </a:lnSpc>
              <a:spcBef>
                <a:spcPts val="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nl-NL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nl-NL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GB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>
              <a:lnSpc>
                <a:spcPts val="1500"/>
              </a:lnSpc>
            </a:pPr>
            <a:endParaRPr lang="en-US" sz="1600" dirty="0" smtClean="0"/>
          </a:p>
          <a:p>
            <a:pPr>
              <a:lnSpc>
                <a:spcPts val="1500"/>
              </a:lnSpc>
            </a:pPr>
            <a:r>
              <a:rPr lang="en-US" sz="1600" b="0" dirty="0" smtClean="0"/>
              <a:t>		      </a:t>
            </a:r>
            <a:endParaRPr lang="en-US" sz="1600" dirty="0" smtClean="0"/>
          </a:p>
          <a:p>
            <a:pPr>
              <a:lnSpc>
                <a:spcPts val="1500"/>
              </a:lnSpc>
            </a:pPr>
            <a:r>
              <a:rPr lang="en-US" sz="1600" b="0" dirty="0" err="1" smtClean="0"/>
              <a:t>Twyns</a:t>
            </a:r>
            <a:r>
              <a:rPr lang="en-US" sz="1600" b="0" dirty="0" smtClean="0"/>
              <a:t>		</a:t>
            </a:r>
            <a:r>
              <a:rPr lang="en-US" sz="1600" b="0" dirty="0" smtClean="0"/>
              <a:t>    </a:t>
            </a:r>
            <a:r>
              <a:rPr lang="en-US" sz="1600" b="0" dirty="0" smtClean="0"/>
              <a:t>Paul van der </a:t>
            </a:r>
            <a:r>
              <a:rPr lang="en-US" sz="1600" b="0" dirty="0" err="1" smtClean="0"/>
              <a:t>Weijde</a:t>
            </a:r>
            <a:endParaRPr lang="en-US" sz="1600" b="0" dirty="0" smtClean="0"/>
          </a:p>
          <a:p>
            <a:pPr>
              <a:lnSpc>
                <a:spcPts val="1500"/>
              </a:lnSpc>
            </a:pPr>
            <a:r>
              <a:rPr lang="en-US" sz="1600" b="0" dirty="0" smtClean="0"/>
              <a:t>		   </a:t>
            </a:r>
            <a:r>
              <a:rPr lang="en-US" sz="1600" b="0" dirty="0" smtClean="0"/>
              <a:t> Erik </a:t>
            </a:r>
            <a:r>
              <a:rPr lang="en-US" sz="1600" b="0" dirty="0" err="1" smtClean="0"/>
              <a:t>Dijkshoorn</a:t>
            </a:r>
            <a:r>
              <a:rPr lang="en-US" sz="1600" dirty="0" smtClean="0"/>
              <a:t>	     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205427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Waar kan je terecht met vragen of suggesties voor NWB</a:t>
            </a:r>
          </a:p>
          <a:p>
            <a:r>
              <a:rPr lang="nl-NL" dirty="0" smtClean="0"/>
              <a:t>Website </a:t>
            </a:r>
            <a:r>
              <a:rPr lang="nl-NL" dirty="0"/>
              <a:t>NWB (https://</a:t>
            </a:r>
            <a:r>
              <a:rPr lang="nl-NL" dirty="0" smtClean="0"/>
              <a:t>nationaalwegenbestand.nl) :</a:t>
            </a:r>
          </a:p>
          <a:p>
            <a:pPr lvl="1"/>
            <a:r>
              <a:rPr lang="nl-NL" dirty="0" smtClean="0">
                <a:hlinkClick r:id="rId2"/>
              </a:rPr>
              <a:t>NWB.gebruikerswensen@ndw.nu</a:t>
            </a:r>
            <a:r>
              <a:rPr lang="nl-NL" dirty="0" smtClean="0"/>
              <a:t>  (voor wensen)</a:t>
            </a:r>
          </a:p>
          <a:p>
            <a:pPr lvl="1"/>
            <a:r>
              <a:rPr lang="nl-NL" dirty="0" smtClean="0">
                <a:hlinkClick r:id="rId3"/>
              </a:rPr>
              <a:t>NWB@RWS.nl</a:t>
            </a:r>
            <a:r>
              <a:rPr lang="nl-NL" dirty="0" smtClean="0"/>
              <a:t> (voor het melden van mutaties in het NWB)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Afronding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8474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afbeelding 4" descr="Afbeelding met trein, fiets, spoor, stuk&#10;&#10;Automatisch gegenereerde beschrijving">
            <a:extLst>
              <a:ext uri="{FF2B5EF4-FFF2-40B4-BE49-F238E27FC236}">
                <a16:creationId xmlns:a16="http://schemas.microsoft.com/office/drawing/2014/main" id="{0AEB344E-AB39-4E7A-A983-1B364BCBDB3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" b="83"/>
          <a:stretch>
            <a:fillRect/>
          </a:stretch>
        </p:blipFill>
        <p:spPr/>
      </p:pic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5F7ADE1-CB29-4C1F-8F71-F5CC995EBC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45482" y="4619625"/>
            <a:ext cx="2664051" cy="604407"/>
          </a:xfrm>
        </p:spPr>
        <p:txBody>
          <a:bodyPr/>
          <a:lstStyle/>
          <a:p>
            <a:r>
              <a:rPr lang="en-GB" dirty="0" smtClean="0"/>
              <a:t>13-09-2023</a:t>
            </a:r>
            <a:endParaRPr lang="en-GB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4227B9F-80E2-4BC5-B623-AE7FADF8B0EF}"/>
              </a:ext>
            </a:extLst>
          </p:cNvPr>
          <p:cNvSpPr txBox="1"/>
          <p:nvPr/>
        </p:nvSpPr>
        <p:spPr>
          <a:xfrm>
            <a:off x="1045482" y="1605606"/>
            <a:ext cx="1545318" cy="2128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>
                <a:solidFill>
                  <a:schemeClr val="tx1"/>
                </a:solidFill>
                <a:latin typeface="+mj-lt"/>
              </a:rPr>
              <a:t>info@ndw.nu</a:t>
            </a:r>
          </a:p>
          <a:p>
            <a:pPr>
              <a:spcBef>
                <a:spcPts val="1100"/>
              </a:spcBef>
            </a:pPr>
            <a:r>
              <a:rPr lang="nl-NL" sz="1100" b="1" dirty="0">
                <a:solidFill>
                  <a:schemeClr val="tx1"/>
                </a:solidFill>
                <a:latin typeface="+mj-lt"/>
              </a:rPr>
              <a:t>www.ndw.nu</a:t>
            </a: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1100"/>
              </a:spcBef>
              <a:spcAft>
                <a:spcPts val="0"/>
              </a:spcAft>
            </a:pPr>
            <a:r>
              <a:rPr lang="nl-NL" sz="1100" b="1" i="0" u="none" strike="noStrike" kern="1200" dirty="0">
                <a:solidFill>
                  <a:schemeClr val="tx1"/>
                </a:solidFill>
                <a:effectLst/>
                <a:latin typeface="+mj-lt"/>
              </a:rPr>
              <a:t>088 797 34 35</a:t>
            </a: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nl-NL" sz="1100" b="1" i="0" u="none" strike="noStrike" kern="1200" dirty="0">
                <a:solidFill>
                  <a:schemeClr val="tx1"/>
                </a:solidFill>
                <a:effectLst/>
                <a:latin typeface="+mj-lt"/>
              </a:rPr>
              <a:t>Archimedeslaan 6</a:t>
            </a:r>
            <a:endParaRPr lang="en-GB" sz="1100" b="1" i="0" u="none" strike="noStrike" dirty="0">
              <a:solidFill>
                <a:schemeClr val="tx1"/>
              </a:solidFill>
              <a:effectLst/>
              <a:latin typeface="+mj-lt"/>
            </a:endParaRP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1100" b="1" i="0" u="none" strike="noStrike" kern="120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rPr>
              <a:t>3584 BA Utrecht</a:t>
            </a: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nl-NL" sz="1100" b="1" i="0" u="none" strike="noStrike" kern="1200" dirty="0">
              <a:solidFill>
                <a:schemeClr val="tx1"/>
              </a:solidFill>
              <a:effectLst/>
              <a:latin typeface="+mj-lt"/>
              <a:ea typeface="+mn-ea"/>
              <a:cs typeface="+mn-cs"/>
            </a:endParaRP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100" b="1" i="0" u="none" strike="noStrike" kern="120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rPr>
              <a:t>Postbus 24016</a:t>
            </a: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100" b="1" i="0" u="none" strike="noStrike" dirty="0">
                <a:solidFill>
                  <a:schemeClr val="tx1"/>
                </a:solidFill>
                <a:effectLst/>
                <a:latin typeface="+mj-lt"/>
              </a:rPr>
              <a:t>3502 MA Utrecht</a:t>
            </a:r>
            <a:endParaRPr lang="en-GB" sz="1100" b="1" i="0" u="none" strike="noStrike" dirty="0">
              <a:solidFill>
                <a:schemeClr val="tx1"/>
              </a:solidFill>
              <a:effectLst/>
              <a:latin typeface="+mj-lt"/>
            </a:endParaRPr>
          </a:p>
          <a:p>
            <a:endParaRPr lang="nl-NL" sz="1100" b="1" dirty="0">
              <a:latin typeface="+mj-lt"/>
            </a:endParaRPr>
          </a:p>
          <a:p>
            <a:endParaRPr lang="en-GB" sz="1100" b="1" dirty="0">
              <a:latin typeface="+mj-lt"/>
            </a:endParaRPr>
          </a:p>
        </p:txBody>
      </p:sp>
      <p:pic>
        <p:nvPicPr>
          <p:cNvPr id="2" name="Afbeelding 1" descr="Afbeelding met zitten, monitor, kamer, televisie&#10;&#10;Automatisch gegenereerde beschrijving">
            <a:extLst>
              <a:ext uri="{FF2B5EF4-FFF2-40B4-BE49-F238E27FC236}">
                <a16:creationId xmlns:a16="http://schemas.microsoft.com/office/drawing/2014/main" id="{3ECF16BD-9B3C-4F08-910F-00D9247F842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1935006"/>
            <a:ext cx="216000" cy="216000"/>
          </a:xfrm>
          <a:prstGeom prst="rect">
            <a:avLst/>
          </a:prstGeom>
        </p:spPr>
      </p:pic>
      <p:pic>
        <p:nvPicPr>
          <p:cNvPr id="6" name="Afbeelding 5" descr="Afbeelding met galerie, kamer, scène, foto&#10;&#10;Automatisch gegenereerde beschrijving">
            <a:extLst>
              <a:ext uri="{FF2B5EF4-FFF2-40B4-BE49-F238E27FC236}">
                <a16:creationId xmlns:a16="http://schemas.microsoft.com/office/drawing/2014/main" id="{5371D4B6-0E1E-4DF5-A6FB-3A30AF67EB5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2545873"/>
            <a:ext cx="216000" cy="216000"/>
          </a:xfrm>
          <a:prstGeom prst="rect">
            <a:avLst/>
          </a:prstGeom>
        </p:spPr>
      </p:pic>
      <p:pic>
        <p:nvPicPr>
          <p:cNvPr id="7" name="Afbeelding 6" descr="Afbeelding met kamer&#10;&#10;Automatisch gegenereerde beschrijving">
            <a:extLst>
              <a:ext uri="{FF2B5EF4-FFF2-40B4-BE49-F238E27FC236}">
                <a16:creationId xmlns:a16="http://schemas.microsoft.com/office/drawing/2014/main" id="{FADDD55C-23C0-4B0D-B0C6-76F94BFABB8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1631189"/>
            <a:ext cx="216000" cy="216000"/>
          </a:xfrm>
          <a:prstGeom prst="rect">
            <a:avLst/>
          </a:prstGeom>
        </p:spPr>
      </p:pic>
      <p:pic>
        <p:nvPicPr>
          <p:cNvPr id="9" name="Afbeelding 8" descr="Afbeelding met teken, stoppen, zitten, straat&#10;&#10;Automatisch gegenereerde beschrijving">
            <a:extLst>
              <a:ext uri="{FF2B5EF4-FFF2-40B4-BE49-F238E27FC236}">
                <a16:creationId xmlns:a16="http://schemas.microsoft.com/office/drawing/2014/main" id="{60A593A5-EDF5-4710-983D-F216E2904B5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2253110"/>
            <a:ext cx="216000" cy="216000"/>
          </a:xfrm>
          <a:prstGeom prst="rect">
            <a:avLst/>
          </a:prstGeom>
        </p:spPr>
      </p:pic>
      <p:pic>
        <p:nvPicPr>
          <p:cNvPr id="19" name="Afbeelding 18" descr="Afbeelding met kamer&#10;&#10;Automatisch gegenereerde beschrijving">
            <a:extLst>
              <a:ext uri="{FF2B5EF4-FFF2-40B4-BE49-F238E27FC236}">
                <a16:creationId xmlns:a16="http://schemas.microsoft.com/office/drawing/2014/main" id="{4BA106BB-9FB1-447D-B08A-79E4B525505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3003215"/>
            <a:ext cx="216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63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Welkom</a:t>
            </a:r>
          </a:p>
          <a:p>
            <a:r>
              <a:rPr lang="nl-NL" dirty="0"/>
              <a:t>Ontwikkelingen NWB</a:t>
            </a:r>
          </a:p>
          <a:p>
            <a:r>
              <a:rPr lang="nl-NL" dirty="0" err="1"/>
              <a:t>Twyns</a:t>
            </a:r>
            <a:r>
              <a:rPr lang="nl-NL" dirty="0"/>
              <a:t> Toelichting over het gebruik van hun Platform </a:t>
            </a:r>
          </a:p>
          <a:p>
            <a:r>
              <a:rPr lang="nl-NL" dirty="0"/>
              <a:t>Productie NWB</a:t>
            </a:r>
          </a:p>
          <a:p>
            <a:r>
              <a:rPr lang="nl-NL"/>
              <a:t>NWB+ --&gt; George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1948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Zet jullie microfoon en </a:t>
            </a:r>
            <a:r>
              <a:rPr lang="nl-NL" dirty="0" smtClean="0"/>
              <a:t>telefoon </a:t>
            </a:r>
            <a:r>
              <a:rPr lang="nl-NL" dirty="0" err="1" smtClean="0"/>
              <a:t>svp</a:t>
            </a:r>
            <a:r>
              <a:rPr lang="nl-NL" dirty="0" smtClean="0"/>
              <a:t> uit </a:t>
            </a:r>
            <a:r>
              <a:rPr lang="nl-NL" dirty="0"/>
              <a:t>!</a:t>
            </a:r>
          </a:p>
          <a:p>
            <a:r>
              <a:rPr lang="nl-NL" dirty="0"/>
              <a:t>Vragen stellen via de chatfunctie</a:t>
            </a:r>
          </a:p>
          <a:p>
            <a:r>
              <a:rPr lang="nl-NL" dirty="0"/>
              <a:t>Beantwoording vragen</a:t>
            </a:r>
            <a:r>
              <a:rPr lang="nl-NL" dirty="0" smtClean="0"/>
              <a:t>:</a:t>
            </a:r>
            <a:endParaRPr lang="nl-NL" dirty="0"/>
          </a:p>
          <a:p>
            <a:r>
              <a:rPr lang="nl-NL" dirty="0"/>
              <a:t>Na presentatie in vragenronde</a:t>
            </a:r>
          </a:p>
          <a:p>
            <a:r>
              <a:rPr lang="nl-NL" dirty="0" smtClean="0"/>
              <a:t>Intro sprekers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Aanwezigen graag in chat aangeven naam, functie en namens welke organisatie je deelneemt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Welkom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1470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>
          <a:xfrm>
            <a:off x="2611438" y="2257424"/>
            <a:ext cx="7599362" cy="36099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000" u="sng" dirty="0" smtClean="0"/>
              <a:t>Vraagarticulatie NWB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Els Rijnierse (NDW)	   Portfoliomanager  Kaarten &amp; Locaties</a:t>
            </a:r>
          </a:p>
          <a:p>
            <a:r>
              <a:rPr lang="nl-NL" dirty="0" smtClean="0"/>
              <a:t>Dirk Simon Beerda (NDW)  </a:t>
            </a:r>
            <a:r>
              <a:rPr lang="nl-NL" dirty="0"/>
              <a:t> </a:t>
            </a:r>
            <a:r>
              <a:rPr lang="nl-NL" dirty="0" smtClean="0"/>
              <a:t> </a:t>
            </a:r>
            <a:r>
              <a:rPr lang="nl-NL" dirty="0" err="1" smtClean="0"/>
              <a:t>Productowner</a:t>
            </a:r>
            <a:r>
              <a:rPr lang="nl-NL" dirty="0" smtClean="0"/>
              <a:t> NWB</a:t>
            </a:r>
          </a:p>
          <a:p>
            <a:r>
              <a:rPr lang="nl-NL" dirty="0" smtClean="0"/>
              <a:t>Michelle Fransen	(NDW)	   Relatiemanager </a:t>
            </a:r>
            <a:r>
              <a:rPr lang="nl-NL" dirty="0" smtClean="0"/>
              <a:t>NWB</a:t>
            </a:r>
          </a:p>
          <a:p>
            <a:r>
              <a:rPr lang="nl-NL" dirty="0" smtClean="0"/>
              <a:t>Gerben Jimmink		   Data engineer/Functioneel beheer</a:t>
            </a:r>
          </a:p>
          <a:p>
            <a:r>
              <a:rPr lang="nl-NL" dirty="0" smtClean="0"/>
              <a:t>Mehmet Yenel		   </a:t>
            </a:r>
            <a:r>
              <a:rPr lang="nl-NL" dirty="0" err="1" smtClean="0"/>
              <a:t>Productowner</a:t>
            </a:r>
            <a:r>
              <a:rPr lang="nl-NL" dirty="0" smtClean="0"/>
              <a:t> George (NWB+)</a:t>
            </a: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r>
              <a:rPr lang="nl-NL" sz="2000" u="sng" dirty="0" smtClean="0"/>
              <a:t>Beheer &amp; Onderhoud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Stan Banach (RWS</a:t>
            </a:r>
            <a:r>
              <a:rPr lang="nl-NL" dirty="0" smtClean="0"/>
              <a:t>)	    Productie NWB</a:t>
            </a:r>
            <a:endParaRPr lang="nl-NL" dirty="0" smtClean="0"/>
          </a:p>
          <a:p>
            <a:r>
              <a:rPr lang="nl-NL" dirty="0" smtClean="0"/>
              <a:t>Job van Driel (RWS</a:t>
            </a:r>
            <a:r>
              <a:rPr lang="nl-NL" dirty="0" smtClean="0"/>
              <a:t>)	    Productie NWB</a:t>
            </a:r>
          </a:p>
          <a:p>
            <a:r>
              <a:rPr lang="nl-NL" dirty="0" smtClean="0"/>
              <a:t>Tim Croux (RWS)	    Productie NWB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611437" y="1116669"/>
            <a:ext cx="7119937" cy="568526"/>
          </a:xfrm>
        </p:spPr>
        <p:txBody>
          <a:bodyPr/>
          <a:lstStyle/>
          <a:p>
            <a:r>
              <a:rPr lang="nl-NL" dirty="0" smtClean="0"/>
              <a:t>Medewerkers NWB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8206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presentatie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Ontwikkelingen NWB (</a:t>
            </a:r>
            <a:r>
              <a:rPr lang="nl-NL" sz="2400" dirty="0" smtClean="0"/>
              <a:t>Dirk Simon Beerda</a:t>
            </a:r>
            <a:r>
              <a:rPr lang="nl-NL" dirty="0" smtClean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3117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presentatie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Twyns</a:t>
            </a:r>
            <a:r>
              <a:rPr lang="nl-NL" dirty="0" smtClean="0"/>
              <a:t> (</a:t>
            </a:r>
            <a:r>
              <a:rPr lang="nl-NL" sz="2400" dirty="0" smtClean="0"/>
              <a:t>Erik </a:t>
            </a:r>
            <a:r>
              <a:rPr lang="nl-NL" sz="2400" dirty="0" err="1" smtClean="0"/>
              <a:t>Dijkshoorn</a:t>
            </a:r>
            <a:r>
              <a:rPr lang="nl-NL" sz="2400" dirty="0" smtClean="0"/>
              <a:t>/Paul </a:t>
            </a:r>
            <a:r>
              <a:rPr lang="nl-NL" sz="2400" dirty="0" err="1" smtClean="0"/>
              <a:t>vd</a:t>
            </a:r>
            <a:r>
              <a:rPr lang="nl-NL" sz="2400" dirty="0" smtClean="0"/>
              <a:t> Weijde)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386261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2184" y="1588342"/>
            <a:ext cx="5356891" cy="401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685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presentatie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Productie NWB (</a:t>
            </a:r>
            <a:r>
              <a:rPr lang="nl-NL" sz="2400" dirty="0" smtClean="0"/>
              <a:t>Stan </a:t>
            </a:r>
            <a:r>
              <a:rPr lang="nl-NL" sz="2400" dirty="0" err="1" smtClean="0"/>
              <a:t>Banach</a:t>
            </a:r>
            <a:r>
              <a:rPr lang="nl-NL" sz="2400" dirty="0" smtClean="0"/>
              <a:t>, Jop van Driel</a:t>
            </a:r>
            <a:r>
              <a:rPr lang="nl-NL" dirty="0" smtClean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727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presentatie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Ontwikkelingen</a:t>
            </a:r>
            <a:r>
              <a:rPr lang="nl-NL" dirty="0"/>
              <a:t> </a:t>
            </a:r>
            <a:r>
              <a:rPr lang="nl-NL" dirty="0" smtClean="0"/>
              <a:t>George</a:t>
            </a:r>
            <a:r>
              <a:rPr lang="nl-NL" dirty="0" smtClean="0"/>
              <a:t> (</a:t>
            </a:r>
            <a:r>
              <a:rPr lang="nl-NL" sz="2400" dirty="0" smtClean="0"/>
              <a:t>Els Rijnierse, Mehmet Yenel</a:t>
            </a:r>
            <a:r>
              <a:rPr lang="nl-NL" dirty="0" smtClean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2842340"/>
      </p:ext>
    </p:extLst>
  </p:cSld>
  <p:clrMapOvr>
    <a:masterClrMapping/>
  </p:clrMapOvr>
</p:sld>
</file>

<file path=ppt/theme/theme1.xml><?xml version="1.0" encoding="utf-8"?>
<a:theme xmlns:a="http://schemas.openxmlformats.org/drawingml/2006/main" name="NDW">
  <a:themeElements>
    <a:clrScheme name="NDW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D2926"/>
      </a:accent1>
      <a:accent2>
        <a:srgbClr val="F38C3C"/>
      </a:accent2>
      <a:accent3>
        <a:srgbClr val="FE5000"/>
      </a:accent3>
      <a:accent4>
        <a:srgbClr val="F5F5F5"/>
      </a:accent4>
      <a:accent5>
        <a:srgbClr val="D9D9D6"/>
      </a:accent5>
      <a:accent6>
        <a:srgbClr val="FFFFFF"/>
      </a:accent6>
      <a:hlink>
        <a:srgbClr val="0563C1"/>
      </a:hlink>
      <a:folHlink>
        <a:srgbClr val="954F72"/>
      </a:folHlink>
    </a:clrScheme>
    <a:fontScheme name="NDW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rkgroep NWB Wegkenmerken" id="{6AAB550C-7FEE-4328-87F3-8FC06EDA2E1C}" vid="{8DEC9722-0B73-4725-9980-13A7575D92C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Werkgroep NWB Wegkenmerken</Template>
  <TotalTime>983</TotalTime>
  <Words>272</Words>
  <Application>Microsoft Office PowerPoint</Application>
  <PresentationFormat>Breedbeeld</PresentationFormat>
  <Paragraphs>73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Corbel</vt:lpstr>
      <vt:lpstr>Wingdings</vt:lpstr>
      <vt:lpstr>NDW</vt:lpstr>
      <vt:lpstr>PowerPoint-presentatie</vt:lpstr>
      <vt:lpstr>Agenda</vt:lpstr>
      <vt:lpstr>Welkom</vt:lpstr>
      <vt:lpstr>Medewerkers NWB</vt:lpstr>
      <vt:lpstr>Ontwikkelingen NWB (Dirk Simon Beerda)</vt:lpstr>
      <vt:lpstr>Twyns (Erik Dijkshoorn/Paul vd Weijde)</vt:lpstr>
      <vt:lpstr>PowerPoint-presentatie</vt:lpstr>
      <vt:lpstr>Productie NWB (Stan Banach, Jop van Driel)</vt:lpstr>
      <vt:lpstr>Ontwikkelingen George (Els Rijnierse, Mehmet Yenel)</vt:lpstr>
      <vt:lpstr>Afronding</vt:lpstr>
      <vt:lpstr>PowerPoint-presentatie</vt:lpstr>
    </vt:vector>
  </TitlesOfParts>
  <Company>Rijkswaterstaat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Beerda, Dirk Simon (NDW)</dc:creator>
  <cp:lastModifiedBy>Fransen, Michelle (NDW)</cp:lastModifiedBy>
  <cp:revision>44</cp:revision>
  <dcterms:created xsi:type="dcterms:W3CDTF">2021-01-22T08:32:59Z</dcterms:created>
  <dcterms:modified xsi:type="dcterms:W3CDTF">2023-08-25T11:37:57Z</dcterms:modified>
</cp:coreProperties>
</file>