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361" r:id="rId3"/>
    <p:sldId id="367" r:id="rId4"/>
    <p:sldId id="364" r:id="rId5"/>
    <p:sldId id="366" r:id="rId6"/>
    <p:sldId id="347" r:id="rId7"/>
    <p:sldId id="33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384" autoAdjust="0"/>
  </p:normalViewPr>
  <p:slideViewPr>
    <p:cSldViewPr snapToGrid="0">
      <p:cViewPr varScale="1">
        <p:scale>
          <a:sx n="128" d="100"/>
          <a:sy n="128" d="100"/>
        </p:scale>
        <p:origin x="95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982F2-5EC5-4E10-8EB3-805BF15B6DD7}" type="datetimeFigureOut">
              <a:rPr lang="en-GB" smtClean="0"/>
              <a:pPr/>
              <a:t>13/12/2022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2518D-6147-4506-AA4C-FDEB5CCD3AA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2518D-6147-4506-AA4C-FDEB5CCD3AA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9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2518D-6147-4506-AA4C-FDEB5CCD3AA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4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wit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500"/>
            <a:ext cx="12192000" cy="57254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D17D20-BF9D-4BD4-A1F4-6491C13CD6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EFA1F40-9AC0-4822-8B83-C3E85A2E3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234B88A5-3941-4F51-BAAA-FED11258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657B74-75DB-40AF-B89C-145CEEE512C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A23270-16EE-4339-A308-393D42BB379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04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>
            <a:extLst>
              <a:ext uri="{FF2B5EF4-FFF2-40B4-BE49-F238E27FC236}">
                <a16:creationId xmlns:a16="http://schemas.microsoft.com/office/drawing/2014/main" id="{54763FE1-B771-4BDA-940D-1FCB0723758B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05C8A57-4061-479C-B8F6-F1904F8825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3095" y="2808514"/>
            <a:ext cx="3046905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451E617-FBEC-46A8-B740-98D4FD4B6F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3589" y="5725078"/>
            <a:ext cx="3046412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C465AB0-FC6A-4014-9D16-F7AA807507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3096" y="5725078"/>
            <a:ext cx="3046412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AFBEC35-CD7D-483D-A8A0-E22F0635F3D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73095" y="2808514"/>
            <a:ext cx="3046905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019488CE-8D6E-4F9F-95B7-BF6EE6FE1CE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82002" y="2808514"/>
            <a:ext cx="3046905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28620DA-C8E9-46C8-B43A-DE40293F903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855" y="5725078"/>
            <a:ext cx="3046905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B2E7815-CAFB-4A42-8CDD-0746548EB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BD487A-270A-407F-8901-663BDA0AA6C2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13 december 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9E5C61-9959-4541-AB04-6E3548F9685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DB046A-9FDC-4D48-9151-8F561474409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06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C7761C9-40EC-4BE8-8B07-F967B3FA2779}"/>
              </a:ext>
            </a:extLst>
          </p:cNvPr>
          <p:cNvSpPr/>
          <p:nvPr userDrawn="1"/>
        </p:nvSpPr>
        <p:spPr>
          <a:xfrm>
            <a:off x="6096000" y="951978"/>
            <a:ext cx="6096000" cy="5725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856"/>
            <a:ext cx="6096000" cy="5725571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ekstvak 9">
            <a:extLst>
              <a:ext uri="{FF2B5EF4-FFF2-40B4-BE49-F238E27FC236}">
                <a16:creationId xmlns:a16="http://schemas.microsoft.com/office/drawing/2014/main" id="{2BED108B-B442-492F-BE2E-3E0C7D4D43DC}"/>
              </a:ext>
            </a:extLst>
          </p:cNvPr>
          <p:cNvSpPr txBox="1"/>
          <p:nvPr userDrawn="1"/>
        </p:nvSpPr>
        <p:spPr>
          <a:xfrm>
            <a:off x="7153182" y="2304732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7682" y="2530549"/>
            <a:ext cx="2664051" cy="203787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noProof="0"/>
              <a:t>Datum</a:t>
            </a:r>
          </a:p>
        </p:txBody>
      </p:sp>
      <p:pic>
        <p:nvPicPr>
          <p:cNvPr id="16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80402F98-38EA-4CD9-B303-1E73A590B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55" y="2335640"/>
            <a:ext cx="216000" cy="21663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98A67B4-3BA3-4707-8AAC-58382DB22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79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C7761C9-40EC-4BE8-8B07-F967B3FA2779}"/>
              </a:ext>
            </a:extLst>
          </p:cNvPr>
          <p:cNvSpPr/>
          <p:nvPr userDrawn="1"/>
        </p:nvSpPr>
        <p:spPr>
          <a:xfrm>
            <a:off x="6096000" y="951978"/>
            <a:ext cx="6096000" cy="57255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vak 9">
            <a:extLst>
              <a:ext uri="{FF2B5EF4-FFF2-40B4-BE49-F238E27FC236}">
                <a16:creationId xmlns:a16="http://schemas.microsoft.com/office/drawing/2014/main" id="{2BED108B-B442-492F-BE2E-3E0C7D4D43DC}"/>
              </a:ext>
            </a:extLst>
          </p:cNvPr>
          <p:cNvSpPr txBox="1"/>
          <p:nvPr userDrawn="1"/>
        </p:nvSpPr>
        <p:spPr>
          <a:xfrm>
            <a:off x="7153182" y="2304732"/>
            <a:ext cx="4142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Nationaal Dataportaal Wegverkeer</a:t>
            </a:r>
            <a:endParaRPr lang="en-GB" sz="1100" b="1" dirty="0"/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32950534-CF8C-4FE6-B125-92C9B2FBC1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7682" y="2530549"/>
            <a:ext cx="2664051" cy="203787"/>
          </a:xfrm>
        </p:spPr>
        <p:txBody>
          <a:bodyPr anchor="b" anchorCtr="0">
            <a:noAutofit/>
          </a:bodyPr>
          <a:lstStyle>
            <a:lvl1pPr marL="0" indent="0">
              <a:buNone/>
              <a:defRPr sz="1100" b="1"/>
            </a:lvl1pPr>
            <a:lvl2pPr marL="457200" indent="0">
              <a:buNone/>
              <a:defRPr sz="1200" b="1"/>
            </a:lvl2pPr>
            <a:lvl3pPr marL="914400" indent="0">
              <a:buNone/>
              <a:defRPr sz="1200" b="1"/>
            </a:lvl3pPr>
            <a:lvl4pPr marL="1371600" indent="0">
              <a:buNone/>
              <a:defRPr sz="1200" b="1"/>
            </a:lvl4pPr>
            <a:lvl5pPr marL="1828800" indent="0">
              <a:buNone/>
              <a:defRPr sz="1200" b="1"/>
            </a:lvl5pPr>
          </a:lstStyle>
          <a:p>
            <a:pPr lvl="0"/>
            <a:r>
              <a:rPr lang="nl-NL" noProof="0"/>
              <a:t>Datum</a:t>
            </a:r>
          </a:p>
        </p:txBody>
      </p:sp>
      <p:pic>
        <p:nvPicPr>
          <p:cNvPr id="16" name="Afbeelding 1" descr="Afbeelding met teken, zitten, stoppen, donker&#10;&#10;Automatisch gegenereerde beschrijving">
            <a:extLst>
              <a:ext uri="{FF2B5EF4-FFF2-40B4-BE49-F238E27FC236}">
                <a16:creationId xmlns:a16="http://schemas.microsoft.com/office/drawing/2014/main" id="{80402F98-38EA-4CD9-B303-1E73A590B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55" y="2335640"/>
            <a:ext cx="216000" cy="21663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98A67B4-3BA3-4707-8AAC-58382DB225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7E3F7EB-0DBA-4C37-8E3B-68B41E3DA9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4906" y="1362268"/>
            <a:ext cx="4852503" cy="45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zwart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81DE8D-37EB-4376-8CE3-E3DCC0D09582}"/>
              </a:ext>
            </a:extLst>
          </p:cNvPr>
          <p:cNvSpPr/>
          <p:nvPr userDrawn="1"/>
        </p:nvSpPr>
        <p:spPr>
          <a:xfrm>
            <a:off x="0" y="6677999"/>
            <a:ext cx="12204000" cy="180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500"/>
            <a:ext cx="12192000" cy="57254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85DE72-9BED-43EB-8F18-47D3D7A839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A026F4B-CB29-44A4-9E1C-A209E33621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5C07A26-208B-4A4C-9CD2-B26059112C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431E74-68AB-4D53-8994-AC55A01363E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8ADCA6-7B68-412A-BF42-DC59BEA30F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59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teks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86789B-A047-4FE0-8BFE-A26DA3C3BE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952500"/>
            <a:ext cx="12192000" cy="572549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6" y="1930400"/>
            <a:ext cx="8172203" cy="1701799"/>
          </a:xfrm>
          <a:solidFill>
            <a:schemeClr val="tx1">
              <a:alpha val="75000"/>
            </a:schemeClr>
          </a:solidFill>
        </p:spPr>
        <p:txBody>
          <a:bodyPr lIns="288000" tIns="25200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Titel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B4FF61-B960-4A6E-AAFC-933534622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542CA1F-1812-4E69-9432-7C2088117D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96E8777-61AE-4B79-A0A8-C6A5B2F4F7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66F627-3E7D-4E66-8FD2-AED215BFF7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00FB26-576C-48D5-A2BB-8220D0F61AD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7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onder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D3FE0A5-0920-4B9A-9EBE-2D69FD28DA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597" y="1874699"/>
            <a:ext cx="7526216" cy="881430"/>
          </a:xfr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spcBef>
                <a:spcPts val="1500"/>
              </a:spcBef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lang="nl-NL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FED9733-A424-4E7A-888D-613A37F3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381356"/>
            <a:ext cx="12192000" cy="571500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4233A6-B17B-4CFD-81D7-E3A304F0E8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039" y="6149667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2FEBEC0-94E1-49E4-BA41-113790086B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039" y="6348544"/>
            <a:ext cx="4126001" cy="180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Naam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FE3259-7085-4198-A27E-204023CF933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725BBC-9648-49DE-95C3-F9B85C6801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24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6FE2F0C-C853-4E52-8F38-B583C45BB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2B83D5-A73B-43F2-8E76-536974AAC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5203825" cy="4039281"/>
          </a:xfrm>
        </p:spPr>
        <p:txBody>
          <a:bodyPr/>
          <a:lstStyle/>
          <a:p>
            <a:pPr lvl="0"/>
            <a:r>
              <a:rPr lang="nl-NL" noProof="0" smtClean="0"/>
              <a:t>Tekststijl van het model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4BD152B-4E56-4D52-B480-2E1B84ED79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9975" y="2471055"/>
            <a:ext cx="5203825" cy="403928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noProof="0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0426C4D-B923-42E4-84AD-1E7492C972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13 december 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24AE76-9E8B-4F1D-8E1A-0F06F7E6E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49DDB9-E508-40C6-BF32-E3808F4AEE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35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/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2">
            <a:extLst>
              <a:ext uri="{FF2B5EF4-FFF2-40B4-BE49-F238E27FC236}">
                <a16:creationId xmlns:a16="http://schemas.microsoft.com/office/drawing/2014/main" id="{CEFDFBA1-6620-481E-9CFE-2CD63B065297}"/>
              </a:ext>
            </a:extLst>
          </p:cNvPr>
          <p:cNvSpPr/>
          <p:nvPr userDrawn="1"/>
        </p:nvSpPr>
        <p:spPr>
          <a:xfrm>
            <a:off x="0" y="2073371"/>
            <a:ext cx="6096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2B83D5-A73B-43F2-8E76-536974AAC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5203825" cy="4039281"/>
          </a:xfrm>
        </p:spPr>
        <p:txBody>
          <a:bodyPr/>
          <a:lstStyle/>
          <a:p>
            <a:pPr lvl="0"/>
            <a:r>
              <a:rPr lang="nl-NL" noProof="0" smtClean="0"/>
              <a:t>Tekststijl van het model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111125"/>
            <a:ext cx="6096000" cy="656687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A4E1ABB-C33F-4A1D-B038-A7FFEFD5A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90566AF-7CD2-4B63-9AE8-A80EA8CBA0C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13 december 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142FC0-2582-4785-9709-ECA61C4A94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E68B2C6-A0CE-4677-B8C6-C336DBE930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48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2C7761C9-40EC-4BE8-8B07-F967B3FA2779}"/>
              </a:ext>
            </a:extLst>
          </p:cNvPr>
          <p:cNvSpPr/>
          <p:nvPr userDrawn="1"/>
        </p:nvSpPr>
        <p:spPr>
          <a:xfrm>
            <a:off x="6096000" y="2073349"/>
            <a:ext cx="6096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2B83D5-A73B-43F2-8E76-536974AAC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43060" y="2471056"/>
            <a:ext cx="4481700" cy="403928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073349"/>
            <a:ext cx="6096000" cy="460507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23AC4A8-EF63-45F0-A384-11F1DD60D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16FC6F-E712-478C-9AC3-B27904CBE95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13 december 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623802-8BB9-4058-844F-E05A7E309F0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7FAD44-6700-4FEE-8E10-D88B8B6F2DB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60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2">
            <a:extLst>
              <a:ext uri="{FF2B5EF4-FFF2-40B4-BE49-F238E27FC236}">
                <a16:creationId xmlns:a16="http://schemas.microsoft.com/office/drawing/2014/main" id="{567CFE01-9EED-401F-A818-EBDE920C775C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3094" y="2073371"/>
            <a:ext cx="10661665" cy="361504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042DC-4118-41FF-98F1-50D8915459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3588" y="5727699"/>
            <a:ext cx="10661650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89E7DC-A29E-4275-808F-D3F56144A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0E57F1-EA6B-43AB-8448-93DC81E717D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13 december 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5530E0-7C8C-4200-B973-6E4D07A487E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B31548-FEEB-4774-908E-047296413E4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99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>
            <a:extLst>
              <a:ext uri="{FF2B5EF4-FFF2-40B4-BE49-F238E27FC236}">
                <a16:creationId xmlns:a16="http://schemas.microsoft.com/office/drawing/2014/main" id="{54763FE1-B771-4BDA-940D-1FCB0723758B}"/>
              </a:ext>
            </a:extLst>
          </p:cNvPr>
          <p:cNvSpPr/>
          <p:nvPr userDrawn="1"/>
        </p:nvSpPr>
        <p:spPr>
          <a:xfrm>
            <a:off x="0" y="2073371"/>
            <a:ext cx="12192000" cy="460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2FB52-CADD-4839-87EE-4FC9225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23EF695-DD7E-4D3D-9620-93228E54F1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3095" y="2808514"/>
            <a:ext cx="4951906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042DC-4118-41FF-98F1-50D8915459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3588" y="5725078"/>
            <a:ext cx="4951413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 dirty="0"/>
              <a:t>Bijschrift</a:t>
            </a:r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205C8A57-4061-479C-B8F6-F1904F8825E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77001" y="2808514"/>
            <a:ext cx="4951906" cy="286927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C465AB0-FC6A-4014-9D16-F7AA807507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7247" y="5725078"/>
            <a:ext cx="4951413" cy="322137"/>
          </a:xfrm>
        </p:spPr>
        <p:txBody>
          <a:bodyPr/>
          <a:lstStyle>
            <a:lvl1pPr>
              <a:spcAft>
                <a:spcPts val="0"/>
              </a:spcAft>
              <a:defRPr sz="1200"/>
            </a:lvl1pPr>
          </a:lstStyle>
          <a:p>
            <a:pPr lvl="0"/>
            <a:r>
              <a:rPr lang="nl-NL" noProof="0"/>
              <a:t>Bijschrift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2782C0A-3690-4C5B-A67E-E338C40CD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3"/>
              </a:ext>
            </a:extLst>
          </a:blip>
          <a:srcRect t="1389" b="1389"/>
          <a:stretch/>
        </p:blipFill>
        <p:spPr>
          <a:xfrm>
            <a:off x="0" y="0"/>
            <a:ext cx="12192000" cy="111125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826555-E659-4ED6-905A-53A9F35280D6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13 december 2022</a:t>
            </a:fld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475EB3-901B-4F76-9616-E0BDA34405A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AF813F-0A4F-484F-B07A-BB3A4D189C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06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1A715C-9126-43B2-90F7-FEB4A048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40" y="681037"/>
            <a:ext cx="10586560" cy="1009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16A3FA-41BF-468D-B9F3-C3786D5E66F8}"/>
              </a:ext>
            </a:extLst>
          </p:cNvPr>
          <p:cNvSpPr/>
          <p:nvPr userDrawn="1"/>
        </p:nvSpPr>
        <p:spPr>
          <a:xfrm>
            <a:off x="0" y="6677999"/>
            <a:ext cx="12204000" cy="180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8E2D9F-BA10-4869-A6FB-7D35C13F4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240" y="2489201"/>
            <a:ext cx="10586560" cy="3174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C8B466-4614-455E-A8CE-B9769EB7E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81350" y="6678000"/>
            <a:ext cx="20293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07B7144B-3D2D-4A1B-85AC-EA9596C91967}" type="datetime4">
              <a:rPr lang="nl-NL" smtClean="0"/>
              <a:pPr/>
              <a:t>13 december 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10C6C3-6028-49B7-ACE4-9277FE940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240" y="6678000"/>
            <a:ext cx="4114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r>
              <a:rPr lang="nl-NL"/>
              <a:t>Hoofdtitel (wijzig via voettekst)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61B72-1274-43CA-B394-869BCC85B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2813" y="6678000"/>
            <a:ext cx="1009646" cy="17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>
                <a:solidFill>
                  <a:schemeClr val="bg1"/>
                </a:solidFill>
              </a:defRPr>
            </a:lvl1pPr>
          </a:lstStyle>
          <a:p>
            <a:r>
              <a:rPr lang="en-GB" b="0"/>
              <a:t>slide</a:t>
            </a:r>
            <a:r>
              <a:rPr lang="en-GB"/>
              <a:t> </a:t>
            </a:r>
            <a:fld id="{7EA6EBCA-AB5C-45ED-A7F0-6CA03259043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8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9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accent2"/>
        </a:buClr>
        <a:buFont typeface="Corbel" panose="020B0503020204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ts val="2600"/>
        </a:lnSpc>
        <a:spcBef>
          <a:spcPts val="500"/>
        </a:spcBef>
        <a:buClr>
          <a:schemeClr val="accent2"/>
        </a:buClr>
        <a:buFont typeface="Corbel" panose="020B05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lnSpc>
          <a:spcPts val="2600"/>
        </a:lnSpc>
        <a:spcBef>
          <a:spcPts val="500"/>
        </a:spcBef>
        <a:buClr>
          <a:schemeClr val="tx1"/>
        </a:buClr>
        <a:buFont typeface="Corbel" panose="020B05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0" indent="-285750" algn="l" defTabSz="914400" rtl="0" eaLnBrk="1" latinLnBrk="0" hangingPunct="1">
        <a:lnSpc>
          <a:spcPts val="2600"/>
        </a:lnSpc>
        <a:spcBef>
          <a:spcPts val="500"/>
        </a:spcBef>
        <a:buFont typeface="Corbel" panose="020B0503020204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6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tabLst/>
        <a:defRPr lang="nl-NL" sz="18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s.rijkswaterstaatdata.nl/wkd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 b="14775"/>
          <a:stretch>
            <a:fillRect/>
          </a:stretch>
        </p:blipFill>
        <p:spPr>
          <a:xfrm>
            <a:off x="0" y="952502"/>
            <a:ext cx="12192000" cy="5725498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E534CA-1178-48CD-BACC-1043474D45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60000">
            <a:off x="1256286" y="3338317"/>
            <a:ext cx="11961114" cy="1284771"/>
          </a:xfrm>
        </p:spPr>
        <p:txBody>
          <a:bodyPr/>
          <a:lstStyle/>
          <a:p>
            <a:r>
              <a:rPr lang="nl-NL" sz="8800" dirty="0" smtClean="0"/>
              <a:t> WEGKENMERKEN</a:t>
            </a:r>
          </a:p>
          <a:p>
            <a:endParaRPr lang="en-US" sz="8800" dirty="0"/>
          </a:p>
          <a:p>
            <a:endParaRPr lang="nl-NL" sz="8800" dirty="0" smtClean="0"/>
          </a:p>
          <a:p>
            <a:r>
              <a:rPr lang="nl-NL" sz="8800" dirty="0" smtClean="0"/>
              <a:t>Stand van zaken </a:t>
            </a:r>
            <a:endParaRPr lang="nl-NL" sz="8800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132F369E-6269-492B-8551-B62D160C9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13-12-2022</a:t>
            </a:r>
            <a:endParaRPr lang="en-GB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5A5C194-0365-43FC-9AEA-C265DD562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Dirk Simon Beerda</a:t>
            </a:r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426713-B24D-4022-A65E-8418EF318FF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67240" y="6678000"/>
            <a:ext cx="4114800" cy="180000"/>
          </a:xfrm>
        </p:spPr>
        <p:txBody>
          <a:bodyPr/>
          <a:lstStyle/>
          <a:p>
            <a:r>
              <a:rPr lang="nl-NL" dirty="0" smtClean="0"/>
              <a:t>Wegkenmerken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224520-5F93-45FF-83DA-7A1C08AA879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072813" y="6678000"/>
            <a:ext cx="1009646" cy="179999"/>
          </a:xfrm>
        </p:spPr>
        <p:txBody>
          <a:bodyPr/>
          <a:lstStyle/>
          <a:p>
            <a:r>
              <a:rPr lang="en-GB"/>
              <a:t>slide </a:t>
            </a:r>
            <a:fld id="{7EA6EBCA-AB5C-45ED-A7F0-6CA03259043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10409238" cy="403928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NL" dirty="0" err="1" smtClean="0"/>
              <a:t>Wegkenerkendatabases</a:t>
            </a:r>
            <a:r>
              <a:rPr lang="nl-NL" dirty="0" smtClean="0"/>
              <a:t> </a:t>
            </a:r>
            <a:r>
              <a:rPr lang="nl-NL" dirty="0"/>
              <a:t>(WKD)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Bijhouding</a:t>
            </a:r>
            <a:r>
              <a:rPr lang="nl-NL" dirty="0"/>
              <a:t> van Wegkenmerken</a:t>
            </a:r>
          </a:p>
          <a:p>
            <a:pPr marL="285750" indent="-285750">
              <a:buFontTx/>
              <a:buChar char="-"/>
            </a:pPr>
            <a:r>
              <a:rPr lang="nl-NL" dirty="0"/>
              <a:t>Opgeleverde </a:t>
            </a:r>
            <a:r>
              <a:rPr lang="nl-NL" dirty="0" smtClean="0"/>
              <a:t>Wegkenmerken maar nog niet beschikbaar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smtClean="0"/>
              <a:t>Wordt </a:t>
            </a:r>
            <a:r>
              <a:rPr lang="nl-NL" dirty="0"/>
              <a:t>aan gewerkt</a:t>
            </a:r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13 december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Opgeleverde</a:t>
            </a:r>
            <a:r>
              <a:rPr lang="en-US" dirty="0" smtClean="0"/>
              <a:t> </a:t>
            </a:r>
            <a:r>
              <a:rPr lang="en-US" dirty="0" err="1" smtClean="0"/>
              <a:t>wegkenmerken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10781415" cy="403928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Beheer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onderhoud</a:t>
            </a:r>
            <a:r>
              <a:rPr lang="en-US" dirty="0" smtClean="0"/>
              <a:t> </a:t>
            </a:r>
            <a:r>
              <a:rPr lang="en-US" dirty="0" err="1" smtClean="0"/>
              <a:t>vindt</a:t>
            </a:r>
            <a:r>
              <a:rPr lang="en-US" dirty="0" smtClean="0"/>
              <a:t> </a:t>
            </a:r>
            <a:r>
              <a:rPr lang="en-US" dirty="0" err="1" smtClean="0"/>
              <a:t>hierop</a:t>
            </a:r>
            <a:r>
              <a:rPr lang="en-US" dirty="0" smtClean="0"/>
              <a:t> </a:t>
            </a:r>
            <a:r>
              <a:rPr lang="en-US" dirty="0" err="1" smtClean="0"/>
              <a:t>plaats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Gebruikersinformatie</a:t>
            </a:r>
            <a:r>
              <a:rPr lang="en-US" dirty="0" smtClean="0"/>
              <a:t> </a:t>
            </a:r>
            <a:r>
              <a:rPr lang="en-US" dirty="0" err="1" smtClean="0"/>
              <a:t>beschikbaar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Beschikbaar</a:t>
            </a:r>
            <a:r>
              <a:rPr lang="en-US" dirty="0" smtClean="0"/>
              <a:t> </a:t>
            </a:r>
            <a:r>
              <a:rPr lang="en-US" dirty="0"/>
              <a:t>via </a:t>
            </a:r>
            <a:r>
              <a:rPr lang="en-US" dirty="0">
                <a:hlinkClick r:id="rId2"/>
              </a:rPr>
              <a:t>https://downloads.rijkswaterstaatdata.nl/wkd/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13 december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6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Opgeleverde</a:t>
            </a:r>
            <a:r>
              <a:rPr lang="en-US" dirty="0" smtClean="0"/>
              <a:t> </a:t>
            </a:r>
            <a:r>
              <a:rPr lang="en-US" dirty="0" err="1" smtClean="0"/>
              <a:t>wegkenmerken</a:t>
            </a:r>
            <a:r>
              <a:rPr lang="en-US" dirty="0" smtClean="0"/>
              <a:t> (2)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63575" y="1427356"/>
            <a:ext cx="10086201" cy="508298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Hoogte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Snelheden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Bebouwde</a:t>
            </a:r>
            <a:r>
              <a:rPr lang="en-US" dirty="0" smtClean="0"/>
              <a:t> </a:t>
            </a:r>
            <a:r>
              <a:rPr lang="en-US" dirty="0" err="1" smtClean="0"/>
              <a:t>kom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Breedte</a:t>
            </a:r>
            <a:r>
              <a:rPr lang="en-US" dirty="0" smtClean="0"/>
              <a:t> van de </a:t>
            </a:r>
            <a:r>
              <a:rPr lang="en-US" dirty="0" err="1" smtClean="0"/>
              <a:t>weg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Wegversmallingen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Langsparkeervakken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Erfaansluitingen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Afstand</a:t>
            </a:r>
            <a:r>
              <a:rPr lang="en-US" dirty="0" smtClean="0"/>
              <a:t> </a:t>
            </a:r>
            <a:r>
              <a:rPr lang="en-US" dirty="0" err="1" smtClean="0"/>
              <a:t>bomen</a:t>
            </a:r>
            <a:r>
              <a:rPr lang="en-US" dirty="0" smtClean="0"/>
              <a:t> tot de </a:t>
            </a:r>
            <a:r>
              <a:rPr lang="en-US" dirty="0" err="1" smtClean="0"/>
              <a:t>weg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Wegencategorisering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Toegestaan</a:t>
            </a:r>
            <a:r>
              <a:rPr lang="en-US" dirty="0" smtClean="0"/>
              <a:t> </a:t>
            </a:r>
            <a:r>
              <a:rPr lang="en-US" dirty="0" err="1" smtClean="0"/>
              <a:t>voertuigtype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13 december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368" y="1259693"/>
            <a:ext cx="6425741" cy="23166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973" y="4120511"/>
            <a:ext cx="4186830" cy="219003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126" y="3274559"/>
            <a:ext cx="4899311" cy="25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Opgeleverd</a:t>
            </a:r>
            <a:r>
              <a:rPr lang="en-US" dirty="0" smtClean="0"/>
              <a:t> maar nog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beschikbaar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63575" y="1427356"/>
            <a:ext cx="10086201" cy="508298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smtClean="0"/>
              <a:t>POC </a:t>
            </a:r>
            <a:r>
              <a:rPr lang="en-US" dirty="0" err="1" smtClean="0"/>
              <a:t>schoolzones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Breedte</a:t>
            </a:r>
            <a:r>
              <a:rPr lang="en-US" dirty="0" smtClean="0"/>
              <a:t> </a:t>
            </a:r>
            <a:r>
              <a:rPr lang="en-US" dirty="0" err="1" smtClean="0"/>
              <a:t>middenberm</a:t>
            </a:r>
            <a:r>
              <a:rPr lang="en-US" dirty="0" smtClean="0"/>
              <a:t>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Aanwezigheid</a:t>
            </a:r>
            <a:r>
              <a:rPr lang="en-US" dirty="0" smtClean="0"/>
              <a:t> </a:t>
            </a:r>
            <a:r>
              <a:rPr lang="en-US" dirty="0" err="1" smtClean="0"/>
              <a:t>geleiderail</a:t>
            </a:r>
            <a:r>
              <a:rPr lang="en-US" dirty="0" smtClean="0"/>
              <a:t> in </a:t>
            </a:r>
            <a:r>
              <a:rPr lang="en-US" dirty="0" err="1" smtClean="0"/>
              <a:t>middenberm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13 december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139" y="973293"/>
            <a:ext cx="4314286" cy="416190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l="34268" t="30964" r="37611" b="51325"/>
          <a:stretch/>
        </p:blipFill>
        <p:spPr>
          <a:xfrm>
            <a:off x="382190" y="4270057"/>
            <a:ext cx="672846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4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Wordt aan gewerkt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663575" y="2471056"/>
            <a:ext cx="11312115" cy="4039281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 smtClean="0"/>
              <a:t>Voetgangersoversteekplaatsen (VOP) en mogelijk geregelde voetgangersoversteekplaatsen (GOP);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 smtClean="0"/>
              <a:t>Drempels en plateaus;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 smtClean="0"/>
              <a:t>Kruispunten als puntinformatie weergeven;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 smtClean="0"/>
              <a:t>Alle beperkingen (hoogte, lengte, last, </a:t>
            </a:r>
            <a:r>
              <a:rPr lang="nl-NL" dirty="0" err="1" smtClean="0"/>
              <a:t>aslast</a:t>
            </a:r>
            <a:r>
              <a:rPr lang="nl-NL" dirty="0" smtClean="0"/>
              <a:t>, naast breedte);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nl-NL" dirty="0" smtClean="0"/>
              <a:t>Speciaal transport (POC)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Schoolzones</a:t>
            </a:r>
            <a:r>
              <a:rPr lang="en-US" dirty="0" smtClean="0"/>
              <a:t> </a:t>
            </a:r>
            <a:r>
              <a:rPr lang="en-US" dirty="0" err="1" smtClean="0"/>
              <a:t>landelijk</a:t>
            </a:r>
            <a:endParaRPr lang="en-US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dirty="0" err="1" smtClean="0"/>
              <a:t>Oversteekplaatsen</a:t>
            </a:r>
            <a:r>
              <a:rPr lang="en-US" dirty="0" smtClean="0"/>
              <a:t> (</a:t>
            </a:r>
            <a:r>
              <a:rPr lang="en-US" dirty="0" err="1" smtClean="0"/>
              <a:t>fiets</a:t>
            </a:r>
            <a:r>
              <a:rPr lang="en-US" dirty="0" smtClean="0"/>
              <a:t>, </a:t>
            </a:r>
            <a:r>
              <a:rPr lang="en-US" dirty="0" err="1" smtClean="0"/>
              <a:t>voetganger</a:t>
            </a:r>
            <a:r>
              <a:rPr lang="en-US" dirty="0" smtClean="0"/>
              <a:t>) </a:t>
            </a:r>
            <a:endParaRPr lang="nl-NL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B7144B-3D2D-4A1B-85AC-EA9596C91967}" type="datetime4">
              <a:rPr lang="nl-NL" smtClean="0"/>
              <a:pPr/>
              <a:t>13 december 2022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smtClean="0"/>
              <a:t>Hoofdtitel (wijzig via voettekst)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b="0" smtClean="0"/>
              <a:t>slide</a:t>
            </a:r>
            <a:r>
              <a:rPr lang="en-GB" smtClean="0"/>
              <a:t> </a:t>
            </a:r>
            <a:fld id="{7EA6EBCA-AB5C-45ED-A7F0-6CA03259043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730" y="2826553"/>
            <a:ext cx="2964960" cy="30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5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7F39F70-A30D-4D41-950C-8E4A7614918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kstvak 3">
            <a:extLst>
              <a:ext uri="{FF2B5EF4-FFF2-40B4-BE49-F238E27FC236}">
                <a16:creationId xmlns:a16="http://schemas.microsoft.com/office/drawing/2014/main" id="{D10CB42F-897B-4D02-B419-73EF8F1A5EB3}"/>
              </a:ext>
            </a:extLst>
          </p:cNvPr>
          <p:cNvSpPr txBox="1"/>
          <p:nvPr/>
        </p:nvSpPr>
        <p:spPr>
          <a:xfrm>
            <a:off x="7149987" y="3264283"/>
            <a:ext cx="1545318" cy="267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nl-NL" sz="1100" b="1" dirty="0">
                <a:solidFill>
                  <a:schemeClr val="tx1"/>
                </a:solidFill>
                <a:latin typeface="+mj-lt"/>
              </a:rPr>
              <a:t>info@ndw.nu</a:t>
            </a:r>
          </a:p>
          <a:p>
            <a:pPr>
              <a:spcBef>
                <a:spcPts val="1600"/>
              </a:spcBef>
            </a:pPr>
            <a:r>
              <a:rPr lang="nl-NL" sz="1100" b="1" dirty="0">
                <a:solidFill>
                  <a:schemeClr val="tx1"/>
                </a:solidFill>
                <a:latin typeface="+mj-lt"/>
              </a:rPr>
              <a:t>www.ndw.nu</a:t>
            </a:r>
          </a:p>
          <a:p>
            <a:pPr marL="0" algn="l" rtl="0" eaLnBrk="1" fontAlgn="t" latinLnBrk="0" hangingPunct="1">
              <a:spcBef>
                <a:spcPts val="18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088 797 34 35</a:t>
            </a:r>
          </a:p>
          <a:p>
            <a:pPr marL="0" algn="l" rtl="0" eaLnBrk="1" fontAlgn="t" latinLnBrk="0" hangingPunct="1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</a:rPr>
              <a:t>Archimedeslaan 6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nl-NL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3584 BA Utrecht</a:t>
            </a:r>
          </a:p>
          <a:p>
            <a:pPr marL="0" algn="l" rtl="0" eaLnBrk="1" fontAlgn="t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nl-NL" sz="1100" b="1" i="0" u="none" strike="noStrike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Postbus 24016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100" b="1" i="0" u="none" strike="noStrike" dirty="0">
                <a:solidFill>
                  <a:schemeClr val="tx1"/>
                </a:solidFill>
                <a:effectLst/>
                <a:latin typeface="+mj-lt"/>
              </a:rPr>
              <a:t>3502 </a:t>
            </a:r>
            <a:r>
              <a:rPr lang="de-DE" sz="1100" b="1" dirty="0">
                <a:latin typeface="+mj-lt"/>
              </a:rPr>
              <a:t>AM</a:t>
            </a:r>
            <a:r>
              <a:rPr lang="de-DE" sz="1100" b="1" i="0" u="none" strike="noStrike" dirty="0">
                <a:solidFill>
                  <a:schemeClr val="tx1"/>
                </a:solidFill>
                <a:effectLst/>
                <a:latin typeface="+mj-lt"/>
              </a:rPr>
              <a:t> Utrecht</a:t>
            </a:r>
            <a:endParaRPr lang="en-GB" sz="1100" b="1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endParaRPr lang="nl-NL" sz="1100" b="1" dirty="0">
              <a:latin typeface="+mj-lt"/>
            </a:endParaRPr>
          </a:p>
          <a:p>
            <a:endParaRPr lang="en-GB" sz="1100" b="1" dirty="0">
              <a:latin typeface="+mj-lt"/>
            </a:endParaRPr>
          </a:p>
        </p:txBody>
      </p:sp>
      <p:pic>
        <p:nvPicPr>
          <p:cNvPr id="4" name="Afbeelding 1" descr="Afbeelding met zitten, monitor, kamer, televisie&#10;&#10;Automatisch gegenereerde beschrijving">
            <a:extLst>
              <a:ext uri="{FF2B5EF4-FFF2-40B4-BE49-F238E27FC236}">
                <a16:creationId xmlns:a16="http://schemas.microsoft.com/office/drawing/2014/main" id="{83281F0C-1B2D-4045-8A37-ED578D7066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3785074"/>
            <a:ext cx="216000" cy="216000"/>
          </a:xfrm>
          <a:prstGeom prst="rect">
            <a:avLst/>
          </a:prstGeom>
        </p:spPr>
      </p:pic>
      <p:pic>
        <p:nvPicPr>
          <p:cNvPr id="5" name="Afbeelding 5" descr="Afbeelding met galerie, kamer, scène, foto&#10;&#10;Automatisch gegenereerde beschrijving">
            <a:extLst>
              <a:ext uri="{FF2B5EF4-FFF2-40B4-BE49-F238E27FC236}">
                <a16:creationId xmlns:a16="http://schemas.microsoft.com/office/drawing/2014/main" id="{5851F487-D4FD-4E86-8460-455CC1EAF7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4555434"/>
            <a:ext cx="216000" cy="216000"/>
          </a:xfrm>
          <a:prstGeom prst="rect">
            <a:avLst/>
          </a:prstGeom>
        </p:spPr>
      </p:pic>
      <p:pic>
        <p:nvPicPr>
          <p:cNvPr id="6" name="Afbeelding 6" descr="Afbeelding met kamer&#10;&#10;Automatisch gegenereerde beschrijving">
            <a:extLst>
              <a:ext uri="{FF2B5EF4-FFF2-40B4-BE49-F238E27FC236}">
                <a16:creationId xmlns:a16="http://schemas.microsoft.com/office/drawing/2014/main" id="{25D83A60-B942-475C-BAC1-6AF099033AC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3353664"/>
            <a:ext cx="216000" cy="216000"/>
          </a:xfrm>
          <a:prstGeom prst="rect">
            <a:avLst/>
          </a:prstGeom>
        </p:spPr>
      </p:pic>
      <p:pic>
        <p:nvPicPr>
          <p:cNvPr id="7" name="Afbeelding 8" descr="Afbeelding met teken, stoppen, zitten, straat&#10;&#10;Automatisch gegenereerde beschrijving">
            <a:extLst>
              <a:ext uri="{FF2B5EF4-FFF2-40B4-BE49-F238E27FC236}">
                <a16:creationId xmlns:a16="http://schemas.microsoft.com/office/drawing/2014/main" id="{A55D67AB-CF21-44FA-A5AE-33AD338A8F0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4198870"/>
            <a:ext cx="216000" cy="216000"/>
          </a:xfrm>
          <a:prstGeom prst="rect">
            <a:avLst/>
          </a:prstGeom>
        </p:spPr>
      </p:pic>
      <p:pic>
        <p:nvPicPr>
          <p:cNvPr id="8" name="Afbeelding 18" descr="Afbeelding met kamer&#10;&#10;Automatisch gegenereerde beschrijving">
            <a:extLst>
              <a:ext uri="{FF2B5EF4-FFF2-40B4-BE49-F238E27FC236}">
                <a16:creationId xmlns:a16="http://schemas.microsoft.com/office/drawing/2014/main" id="{53AE23F3-C749-416D-8836-2DBE0714DC7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9" y="5172266"/>
            <a:ext cx="216000" cy="216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34" y="5763819"/>
            <a:ext cx="1702695" cy="683039"/>
          </a:xfrm>
          <a:prstGeom prst="rect">
            <a:avLst/>
          </a:prstGeom>
        </p:spPr>
      </p:pic>
      <p:sp>
        <p:nvSpPr>
          <p:cNvPr id="10" name="Tekstvak 5"/>
          <p:cNvSpPr txBox="1">
            <a:spLocks noChangeArrowheads="1"/>
          </p:cNvSpPr>
          <p:nvPr/>
        </p:nvSpPr>
        <p:spPr bwMode="auto">
          <a:xfrm>
            <a:off x="2496715" y="3383540"/>
            <a:ext cx="33382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nl-NL" altLang="nl-NL" sz="3600" dirty="0">
                <a:ea typeface="Verdana" panose="020B0604030504040204" pitchFamily="34" charset="0"/>
                <a:cs typeface="Verdana" panose="020B0604030504040204" pitchFamily="34" charset="0"/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947329417"/>
      </p:ext>
    </p:extLst>
  </p:cSld>
  <p:clrMapOvr>
    <a:masterClrMapping/>
  </p:clrMapOvr>
</p:sld>
</file>

<file path=ppt/theme/theme1.xml><?xml version="1.0" encoding="utf-8"?>
<a:theme xmlns:a="http://schemas.openxmlformats.org/drawingml/2006/main" name="NDW">
  <a:themeElements>
    <a:clrScheme name="ND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2926"/>
      </a:accent1>
      <a:accent2>
        <a:srgbClr val="F38C3C"/>
      </a:accent2>
      <a:accent3>
        <a:srgbClr val="FE5000"/>
      </a:accent3>
      <a:accent4>
        <a:srgbClr val="F5F5F5"/>
      </a:accent4>
      <a:accent5>
        <a:srgbClr val="D9D9D6"/>
      </a:accent5>
      <a:accent6>
        <a:srgbClr val="FFFFFF"/>
      </a:accent6>
      <a:hlink>
        <a:srgbClr val="0563C1"/>
      </a:hlink>
      <a:folHlink>
        <a:srgbClr val="954F72"/>
      </a:folHlink>
    </a:clrScheme>
    <a:fontScheme name="NDW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W presentatie.potx" id="{8E871AA8-AA5D-48BE-B75A-0557DA19B1A6}" vid="{1AE44FF9-70EE-4F42-939C-30ADB16FD4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NDW presentatie_01</Template>
  <TotalTime>1337</TotalTime>
  <Words>197</Words>
  <Application>Microsoft Office PowerPoint</Application>
  <PresentationFormat>Breedbeeld</PresentationFormat>
  <Paragraphs>78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Verdana</vt:lpstr>
      <vt:lpstr>NDW</vt:lpstr>
      <vt:lpstr>PowerPoint-presentatie</vt:lpstr>
      <vt:lpstr>Inhoud</vt:lpstr>
      <vt:lpstr>Opgeleverde wegkenmerken</vt:lpstr>
      <vt:lpstr>Opgeleverde wegkenmerken (2)</vt:lpstr>
      <vt:lpstr>Opgeleverd maar nog niet beschikbaar</vt:lpstr>
      <vt:lpstr>Wordt aan gewerkt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Voordat je begint…</dc:title>
  <dc:creator>Toor, Marc van (MN)</dc:creator>
  <cp:lastModifiedBy>Beerda, Dirk Simon (WVL)</cp:lastModifiedBy>
  <cp:revision>75</cp:revision>
  <dcterms:created xsi:type="dcterms:W3CDTF">2021-03-30T08:46:30Z</dcterms:created>
  <dcterms:modified xsi:type="dcterms:W3CDTF">2022-12-13T12:12:00Z</dcterms:modified>
</cp:coreProperties>
</file>