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342" r:id="rId3"/>
    <p:sldId id="345" r:id="rId4"/>
    <p:sldId id="350" r:id="rId5"/>
    <p:sldId id="343" r:id="rId6"/>
    <p:sldId id="344" r:id="rId7"/>
    <p:sldId id="346" r:id="rId8"/>
    <p:sldId id="349" r:id="rId9"/>
    <p:sldId id="351" r:id="rId10"/>
    <p:sldId id="352" r:id="rId11"/>
    <p:sldId id="353" r:id="rId12"/>
    <p:sldId id="347" r:id="rId13"/>
    <p:sldId id="3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384" autoAdjust="0"/>
  </p:normalViewPr>
  <p:slideViewPr>
    <p:cSldViewPr snapToGrid="0">
      <p:cViewPr varScale="1">
        <p:scale>
          <a:sx n="141" d="100"/>
          <a:sy n="141" d="100"/>
        </p:scale>
        <p:origin x="36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982F2-5EC5-4E10-8EB3-805BF15B6DD7}" type="datetimeFigureOut">
              <a:rPr lang="en-GB" smtClean="0"/>
              <a:pPr/>
              <a:t>11/04/2022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2518D-6147-4506-AA4C-FDEB5CCD3AA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2518D-6147-4506-AA4C-FDEB5CCD3AA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9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2518D-6147-4506-AA4C-FDEB5CCD3AA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6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wit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D17D20-BF9D-4BD4-A1F4-6491C13CD6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EFA1F40-9AC0-4822-8B83-C3E85A2E3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34B88A5-3941-4F51-BAAA-FED11258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657B74-75DB-40AF-B89C-145CEEE512C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A23270-16EE-4339-A308-393D42BB379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04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>
            <a:extLst>
              <a:ext uri="{FF2B5EF4-FFF2-40B4-BE49-F238E27FC236}">
                <a16:creationId xmlns:a16="http://schemas.microsoft.com/office/drawing/2014/main" id="{54763FE1-B771-4BDA-940D-1FCB0723758B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05C8A57-4061-479C-B8F6-F1904F8825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3095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451E617-FBEC-46A8-B740-98D4FD4B6F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589" y="5725078"/>
            <a:ext cx="3046412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C465AB0-FC6A-4014-9D16-F7AA807507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3096" y="5725078"/>
            <a:ext cx="3046412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AFBEC35-CD7D-483D-A8A0-E22F0635F3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73095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19488CE-8D6E-4F9F-95B7-BF6EE6FE1CE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82002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28620DA-C8E9-46C8-B43A-DE40293F903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855" y="5725078"/>
            <a:ext cx="3046905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B2E7815-CAFB-4A42-8CDD-0746548EB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BD487A-270A-407F-8901-663BDA0AA6C2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9E5C61-9959-4541-AB04-6E3548F9685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DB046A-9FDC-4D48-9151-8F561474409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06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951978"/>
            <a:ext cx="6096000" cy="5725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856"/>
            <a:ext cx="6096000" cy="572557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ekstvak 9">
            <a:extLst>
              <a:ext uri="{FF2B5EF4-FFF2-40B4-BE49-F238E27FC236}">
                <a16:creationId xmlns:a16="http://schemas.microsoft.com/office/drawing/2014/main" id="{2BED108B-B442-492F-BE2E-3E0C7D4D43DC}"/>
              </a:ext>
            </a:extLst>
          </p:cNvPr>
          <p:cNvSpPr txBox="1"/>
          <p:nvPr userDrawn="1"/>
        </p:nvSpPr>
        <p:spPr>
          <a:xfrm>
            <a:off x="7153182" y="2304732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7682" y="2530549"/>
            <a:ext cx="2664051" cy="20378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noProof="0"/>
              <a:t>Datum</a:t>
            </a:r>
          </a:p>
        </p:txBody>
      </p:sp>
      <p:pic>
        <p:nvPicPr>
          <p:cNvPr id="16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80402F98-38EA-4CD9-B303-1E73A590B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55" y="2335640"/>
            <a:ext cx="216000" cy="21663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98A67B4-3BA3-4707-8AAC-58382DB22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4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79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951978"/>
            <a:ext cx="6096000" cy="5725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vak 9">
            <a:extLst>
              <a:ext uri="{FF2B5EF4-FFF2-40B4-BE49-F238E27FC236}">
                <a16:creationId xmlns:a16="http://schemas.microsoft.com/office/drawing/2014/main" id="{2BED108B-B442-492F-BE2E-3E0C7D4D43DC}"/>
              </a:ext>
            </a:extLst>
          </p:cNvPr>
          <p:cNvSpPr txBox="1"/>
          <p:nvPr userDrawn="1"/>
        </p:nvSpPr>
        <p:spPr>
          <a:xfrm>
            <a:off x="7153182" y="2304732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7682" y="2530549"/>
            <a:ext cx="2664051" cy="20378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noProof="0"/>
              <a:t>Datum</a:t>
            </a:r>
          </a:p>
        </p:txBody>
      </p:sp>
      <p:pic>
        <p:nvPicPr>
          <p:cNvPr id="16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80402F98-38EA-4CD9-B303-1E73A590B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55" y="2335640"/>
            <a:ext cx="216000" cy="21663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98A67B4-3BA3-4707-8AAC-58382DB22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4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7E3F7EB-0DBA-4C37-8E3B-68B41E3DA9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6"/>
              </a:ext>
            </a:extLst>
          </a:blip>
          <a:stretch>
            <a:fillRect/>
          </a:stretch>
        </p:blipFill>
        <p:spPr>
          <a:xfrm>
            <a:off x="714906" y="1362268"/>
            <a:ext cx="4852503" cy="45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zwar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81DE8D-37EB-4376-8CE3-E3DCC0D09582}"/>
              </a:ext>
            </a:extLst>
          </p:cNvPr>
          <p:cNvSpPr/>
          <p:nvPr userDrawn="1"/>
        </p:nvSpPr>
        <p:spPr>
          <a:xfrm>
            <a:off x="0" y="6677999"/>
            <a:ext cx="12204000" cy="180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85DE72-9BED-43EB-8F18-47D3D7A839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A026F4B-CB29-44A4-9E1C-A209E33621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5C07A26-208B-4A4C-9CD2-B26059112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431E74-68AB-4D53-8994-AC55A01363E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8ADCA6-7B68-412A-BF42-DC59BEA30F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9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teks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6" y="1930400"/>
            <a:ext cx="8172203" cy="1701799"/>
          </a:xfrm>
          <a:solidFill>
            <a:schemeClr val="tx1">
              <a:alpha val="75000"/>
            </a:schemeClr>
          </a:solidFill>
        </p:spPr>
        <p:txBody>
          <a:bodyPr lIns="288000" tIns="25200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B4FF61-B960-4A6E-AAFC-933534622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542CA1F-1812-4E69-9432-7C2088117D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96E8777-61AE-4B79-A0A8-C6A5B2F4F7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66F627-3E7D-4E66-8FD2-AED215BFF7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00FB26-576C-48D5-A2BB-8220D0F61AD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7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FED9733-A424-4E7A-888D-613A37F3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4233A6-B17B-4CFD-81D7-E3A304F0E8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2FEBEC0-94E1-49E4-BA41-113790086B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FE3259-7085-4198-A27E-204023CF933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725BBC-9648-49DE-95C3-F9B85C6801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24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FE2F0C-C853-4E52-8F38-B583C45BB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5203825" cy="4039281"/>
          </a:xfrm>
        </p:spPr>
        <p:txBody>
          <a:bodyPr/>
          <a:lstStyle/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BD152B-4E56-4D52-B480-2E1B84ED7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9975" y="2471055"/>
            <a:ext cx="5203825" cy="403928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noProof="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426C4D-B923-42E4-84AD-1E7492C972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24AE76-9E8B-4F1D-8E1A-0F06F7E6E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49DDB9-E508-40C6-BF32-E3808F4AE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35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2073371"/>
            <a:ext cx="6096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5203825" cy="4039281"/>
          </a:xfrm>
        </p:spPr>
        <p:txBody>
          <a:bodyPr/>
          <a:lstStyle/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111125"/>
            <a:ext cx="6096000" cy="656687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A4E1ABB-C33F-4A1D-B038-A7FFEFD5A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0566AF-7CD2-4B63-9AE8-A80EA8CBA0C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142FC0-2582-4785-9709-ECA61C4A94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68B2C6-A0CE-4677-B8C6-C336DBE93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48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2073349"/>
            <a:ext cx="6096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3060" y="2471056"/>
            <a:ext cx="4481700" cy="403928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073349"/>
            <a:ext cx="6096000" cy="460507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23AC4A8-EF63-45F0-A384-11F1DD60D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16FC6F-E712-478C-9AC3-B27904CBE95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623802-8BB9-4058-844F-E05A7E309F0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7FAD44-6700-4FEE-8E10-D88B8B6F2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60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2">
            <a:extLst>
              <a:ext uri="{FF2B5EF4-FFF2-40B4-BE49-F238E27FC236}">
                <a16:creationId xmlns:a16="http://schemas.microsoft.com/office/drawing/2014/main" id="{567CFE01-9EED-401F-A818-EBDE920C775C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3094" y="2073371"/>
            <a:ext cx="10661665" cy="361504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42DC-4118-41FF-98F1-50D8915459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3588" y="5727699"/>
            <a:ext cx="10661650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89E7DC-A29E-4275-808F-D3F56144A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0E57F1-EA6B-43AB-8448-93DC81E717D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5530E0-7C8C-4200-B973-6E4D07A487E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B31548-FEEB-4774-908E-047296413E4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99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>
            <a:extLst>
              <a:ext uri="{FF2B5EF4-FFF2-40B4-BE49-F238E27FC236}">
                <a16:creationId xmlns:a16="http://schemas.microsoft.com/office/drawing/2014/main" id="{54763FE1-B771-4BDA-940D-1FCB0723758B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3095" y="2808514"/>
            <a:ext cx="4951906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42DC-4118-41FF-98F1-50D8915459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3588" y="5725078"/>
            <a:ext cx="4951413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 dirty="0"/>
              <a:t>Bijschrift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05C8A57-4061-479C-B8F6-F1904F8825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77001" y="2808514"/>
            <a:ext cx="4951906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C465AB0-FC6A-4014-9D16-F7AA807507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7247" y="5725078"/>
            <a:ext cx="4951413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2782C0A-3690-4C5B-A67E-E338C40CD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mv="urn:schemas-microsoft-com:mac:vml" xmlns:mc="http://schemas.openxmlformats.org/markup-compatibility/2006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826555-E659-4ED6-905A-53A9F35280D6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475EB3-901B-4F76-9616-E0BDA34405A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AF813F-0A4F-484F-B07A-BB3A4D189C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06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1A715C-9126-43B2-90F7-FEB4A048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40" y="681037"/>
            <a:ext cx="10586560" cy="1009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16A3FA-41BF-468D-B9F3-C3786D5E66F8}"/>
              </a:ext>
            </a:extLst>
          </p:cNvPr>
          <p:cNvSpPr/>
          <p:nvPr userDrawn="1"/>
        </p:nvSpPr>
        <p:spPr>
          <a:xfrm>
            <a:off x="0" y="6677999"/>
            <a:ext cx="12204000" cy="180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8E2D9F-BA10-4869-A6FB-7D35C13F4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240" y="2489201"/>
            <a:ext cx="10586560" cy="3174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C8B466-4614-455E-A8CE-B9769EB7E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81350" y="6678000"/>
            <a:ext cx="20293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0C6C3-6028-49B7-ACE4-9277FE940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240" y="6678000"/>
            <a:ext cx="4114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61B72-1274-43CA-B394-869BCC85B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2813" y="6678000"/>
            <a:ext cx="1009646" cy="17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>
                <a:solidFill>
                  <a:schemeClr val="bg1"/>
                </a:solidFill>
              </a:defRPr>
            </a:lvl1pPr>
          </a:lstStyle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8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accent2"/>
        </a:buClr>
        <a:buFont typeface="Corbel" panose="020B0503020204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ts val="2600"/>
        </a:lnSpc>
        <a:spcBef>
          <a:spcPts val="500"/>
        </a:spcBef>
        <a:buClr>
          <a:schemeClr val="accent2"/>
        </a:buClr>
        <a:buFont typeface="Corbel" panose="020B05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ts val="2600"/>
        </a:lnSpc>
        <a:spcBef>
          <a:spcPts val="500"/>
        </a:spcBef>
        <a:buClr>
          <a:schemeClr val="tx1"/>
        </a:buClr>
        <a:buFont typeface="Corbel" panose="020B05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defTabSz="914400" rtl="0" eaLnBrk="1" latinLnBrk="0" hangingPunct="1">
        <a:lnSpc>
          <a:spcPts val="2600"/>
        </a:lnSpc>
        <a:spcBef>
          <a:spcPts val="500"/>
        </a:spcBef>
        <a:buFont typeface="Corbel" panose="020B0503020204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6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tabLst/>
        <a:defRPr lang="nl-NL" sz="18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b="14775"/>
          <a:stretch>
            <a:fillRect/>
          </a:stretch>
        </p:blipFill>
        <p:spPr>
          <a:xfrm>
            <a:off x="-2585" y="952502"/>
            <a:ext cx="12192000" cy="5725498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E534CA-1178-48CD-BACC-1043474D45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60000">
            <a:off x="985741" y="4702672"/>
            <a:ext cx="11961114" cy="881430"/>
          </a:xfrm>
        </p:spPr>
        <p:txBody>
          <a:bodyPr/>
          <a:lstStyle/>
          <a:p>
            <a:r>
              <a:rPr lang="nl-NL" sz="8800" dirty="0" smtClean="0"/>
              <a:t> WEGKENMERKEN </a:t>
            </a:r>
            <a:endParaRPr lang="nl-NL" sz="8800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132F369E-6269-492B-8551-B62D160C9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mtClean="0"/>
              <a:t>11</a:t>
            </a:r>
            <a:r>
              <a:rPr lang="en-GB" smtClean="0"/>
              <a:t>-04-2022</a:t>
            </a:r>
            <a:endParaRPr lang="en-GB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5A5C194-0365-43FC-9AEA-C265DD562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Dirk Simon Beerda</a:t>
            </a:r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426713-B24D-4022-A65E-8418EF318F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67240" y="6678000"/>
            <a:ext cx="4114800" cy="180000"/>
          </a:xfrm>
        </p:spPr>
        <p:txBody>
          <a:bodyPr/>
          <a:lstStyle/>
          <a:p>
            <a:r>
              <a:rPr lang="nl-NL" dirty="0" smtClean="0"/>
              <a:t>NWB, WEGGEG en WKD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224520-5F93-45FF-83DA-7A1C08AA879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072813" y="6678000"/>
            <a:ext cx="1009646" cy="179999"/>
          </a:xfrm>
        </p:spPr>
        <p:txBody>
          <a:bodyPr/>
          <a:lstStyle/>
          <a:p>
            <a:r>
              <a:rPr lang="en-GB"/>
              <a:t>slide </a:t>
            </a:r>
            <a:fld id="{7EA6EBCA-AB5C-45ED-A7F0-6CA03259043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1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Wegencategorisering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5FA3AC-B324-4E05-8119-A8217C87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612" y="2471055"/>
            <a:ext cx="7369310" cy="38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9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Voertuigtypen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16668" t="27521" r="34612" b="11684"/>
          <a:stretch/>
        </p:blipFill>
        <p:spPr>
          <a:xfrm>
            <a:off x="5445118" y="2069903"/>
            <a:ext cx="6381549" cy="4479137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40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Opleveringen dit jaar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11312115" cy="403928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Voetgangersoversteekplaatsen (VOP) en mogelijk geregelde voetgangersoversteekplaatsen (GOP);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Drempels en plateaus;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Schoolzones (POC);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/>
              <a:t>Afstand van bomen en ondergroei tot de weg op </a:t>
            </a:r>
            <a:r>
              <a:rPr lang="nl-NL" dirty="0" smtClean="0"/>
              <a:t>60 </a:t>
            </a:r>
            <a:r>
              <a:rPr lang="nl-NL" dirty="0"/>
              <a:t>km/h wegen en </a:t>
            </a:r>
            <a:r>
              <a:rPr lang="nl-NL" dirty="0" smtClean="0"/>
              <a:t>hoger;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Kruispunten als puntinformatie weergeven;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Alle beperkingen (hoogte, lengte, last, </a:t>
            </a:r>
            <a:r>
              <a:rPr lang="nl-NL" dirty="0" err="1" smtClean="0"/>
              <a:t>aslast</a:t>
            </a:r>
            <a:r>
              <a:rPr lang="nl-NL" dirty="0" smtClean="0"/>
              <a:t>, naast breedte);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Speciaal transport (POC)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Verdere verbetering van het bestand maximum snelheden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56" y="241709"/>
            <a:ext cx="4088534" cy="214551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730" y="2826553"/>
            <a:ext cx="2964960" cy="30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5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7F39F70-A30D-4D41-950C-8E4A761491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kstvak 3">
            <a:extLst>
              <a:ext uri="{FF2B5EF4-FFF2-40B4-BE49-F238E27FC236}">
                <a16:creationId xmlns:a16="http://schemas.microsoft.com/office/drawing/2014/main" id="{D10CB42F-897B-4D02-B419-73EF8F1A5EB3}"/>
              </a:ext>
            </a:extLst>
          </p:cNvPr>
          <p:cNvSpPr txBox="1"/>
          <p:nvPr/>
        </p:nvSpPr>
        <p:spPr>
          <a:xfrm>
            <a:off x="7149987" y="3264283"/>
            <a:ext cx="1545318" cy="267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nl-NL" sz="1100" b="1" dirty="0">
                <a:solidFill>
                  <a:schemeClr val="tx1"/>
                </a:solidFill>
                <a:latin typeface="+mj-lt"/>
              </a:rPr>
              <a:t>info@ndw.nu</a:t>
            </a:r>
          </a:p>
          <a:p>
            <a:pPr>
              <a:spcBef>
                <a:spcPts val="1600"/>
              </a:spcBef>
            </a:pPr>
            <a:r>
              <a:rPr lang="nl-NL" sz="1100" b="1" dirty="0">
                <a:solidFill>
                  <a:schemeClr val="tx1"/>
                </a:solidFill>
                <a:latin typeface="+mj-lt"/>
              </a:rPr>
              <a:t>www.ndw.nu</a:t>
            </a:r>
          </a:p>
          <a:p>
            <a:pPr marL="0" algn="l" rtl="0" eaLnBrk="1" fontAlgn="t" latinLnBrk="0" hangingPunct="1">
              <a:spcBef>
                <a:spcPts val="18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088 797 34 35</a:t>
            </a:r>
          </a:p>
          <a:p>
            <a:pPr marL="0" algn="l" rtl="0" eaLnBrk="1" fontAlgn="t" latinLnBrk="0" hangingPunct="1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Archimedeslaan 6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3584 BA Utrecht</a:t>
            </a:r>
          </a:p>
          <a:p>
            <a:pPr marL="0" algn="l" rtl="0" eaLnBrk="1" fontAlgn="t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nl-NL" sz="1100" b="1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Postbus 24016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dirty="0">
                <a:solidFill>
                  <a:schemeClr val="tx1"/>
                </a:solidFill>
                <a:effectLst/>
                <a:latin typeface="+mj-lt"/>
              </a:rPr>
              <a:t>3502 </a:t>
            </a:r>
            <a:r>
              <a:rPr lang="de-DE" sz="1100" b="1" dirty="0">
                <a:latin typeface="+mj-lt"/>
              </a:rPr>
              <a:t>AM</a:t>
            </a:r>
            <a:r>
              <a:rPr lang="de-DE" sz="1100" b="1" i="0" u="none" strike="noStrike" dirty="0">
                <a:solidFill>
                  <a:schemeClr val="tx1"/>
                </a:solidFill>
                <a:effectLst/>
                <a:latin typeface="+mj-lt"/>
              </a:rPr>
              <a:t> Utrecht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endParaRPr lang="nl-NL" sz="1100" b="1" dirty="0">
              <a:latin typeface="+mj-lt"/>
            </a:endParaRPr>
          </a:p>
          <a:p>
            <a:endParaRPr lang="en-GB" sz="1100" b="1" dirty="0">
              <a:latin typeface="+mj-lt"/>
            </a:endParaRPr>
          </a:p>
        </p:txBody>
      </p:sp>
      <p:pic>
        <p:nvPicPr>
          <p:cNvPr id="4" name="Afbeelding 1" descr="Afbeelding met zitten, monitor, kamer, televisie&#10;&#10;Automatisch gegenereerde beschrijving">
            <a:extLst>
              <a:ext uri="{FF2B5EF4-FFF2-40B4-BE49-F238E27FC236}">
                <a16:creationId xmlns:a16="http://schemas.microsoft.com/office/drawing/2014/main" id="{83281F0C-1B2D-4045-8A37-ED578D7066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3785074"/>
            <a:ext cx="216000" cy="216000"/>
          </a:xfrm>
          <a:prstGeom prst="rect">
            <a:avLst/>
          </a:prstGeom>
        </p:spPr>
      </p:pic>
      <p:pic>
        <p:nvPicPr>
          <p:cNvPr id="5" name="Afbeelding 5" descr="Afbeelding met galerie, kamer, scène, foto&#10;&#10;Automatisch gegenereerde beschrijving">
            <a:extLst>
              <a:ext uri="{FF2B5EF4-FFF2-40B4-BE49-F238E27FC236}">
                <a16:creationId xmlns:a16="http://schemas.microsoft.com/office/drawing/2014/main" id="{5851F487-D4FD-4E86-8460-455CC1EAF7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4555434"/>
            <a:ext cx="216000" cy="216000"/>
          </a:xfrm>
          <a:prstGeom prst="rect">
            <a:avLst/>
          </a:prstGeom>
        </p:spPr>
      </p:pic>
      <p:pic>
        <p:nvPicPr>
          <p:cNvPr id="6" name="Afbeelding 6" descr="Afbeelding met kamer&#10;&#10;Automatisch gegenereerde beschrijving">
            <a:extLst>
              <a:ext uri="{FF2B5EF4-FFF2-40B4-BE49-F238E27FC236}">
                <a16:creationId xmlns:a16="http://schemas.microsoft.com/office/drawing/2014/main" id="{25D83A60-B942-475C-BAC1-6AF099033A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3353664"/>
            <a:ext cx="216000" cy="216000"/>
          </a:xfrm>
          <a:prstGeom prst="rect">
            <a:avLst/>
          </a:prstGeom>
        </p:spPr>
      </p:pic>
      <p:pic>
        <p:nvPicPr>
          <p:cNvPr id="7" name="Afbeelding 8" descr="Afbeelding met teken, stoppen, zitten, straat&#10;&#10;Automatisch gegenereerde beschrijving">
            <a:extLst>
              <a:ext uri="{FF2B5EF4-FFF2-40B4-BE49-F238E27FC236}">
                <a16:creationId xmlns:a16="http://schemas.microsoft.com/office/drawing/2014/main" id="{A55D67AB-CF21-44FA-A5AE-33AD338A8F0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4198870"/>
            <a:ext cx="216000" cy="216000"/>
          </a:xfrm>
          <a:prstGeom prst="rect">
            <a:avLst/>
          </a:prstGeom>
        </p:spPr>
      </p:pic>
      <p:pic>
        <p:nvPicPr>
          <p:cNvPr id="8" name="Afbeelding 18" descr="Afbeelding met kamer&#10;&#10;Automatisch gegenereerde beschrijving">
            <a:extLst>
              <a:ext uri="{FF2B5EF4-FFF2-40B4-BE49-F238E27FC236}">
                <a16:creationId xmlns:a16="http://schemas.microsoft.com/office/drawing/2014/main" id="{53AE23F3-C749-416D-8836-2DBE0714DC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5172266"/>
            <a:ext cx="216000" cy="216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34" y="5763819"/>
            <a:ext cx="1702695" cy="683039"/>
          </a:xfrm>
          <a:prstGeom prst="rect">
            <a:avLst/>
          </a:prstGeom>
        </p:spPr>
      </p:pic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2496715" y="3383540"/>
            <a:ext cx="33382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sz="3600" dirty="0">
                <a:ea typeface="Verdana" panose="020B0604030504040204" pitchFamily="34" charset="0"/>
                <a:cs typeface="Verdana" panose="020B0604030504040204" pitchFamily="34" charset="0"/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94732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Wegkenmerken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10965528" cy="4039281"/>
          </a:xfrm>
        </p:spPr>
        <p:txBody>
          <a:bodyPr/>
          <a:lstStyle/>
          <a:p>
            <a:r>
              <a:rPr lang="nl-NL" dirty="0" smtClean="0"/>
              <a:t>- Gekoppeld aan het Nationaal Wegenbestand;</a:t>
            </a:r>
          </a:p>
          <a:p>
            <a:r>
              <a:rPr lang="nl-NL" dirty="0" smtClean="0"/>
              <a:t>- Soms met dynamische segmentatie, soms puntkenmerken</a:t>
            </a:r>
            <a:endParaRPr lang="nl-NL" dirty="0"/>
          </a:p>
        </p:txBody>
      </p:sp>
      <p:grpSp>
        <p:nvGrpSpPr>
          <p:cNvPr id="10" name="Groep 9"/>
          <p:cNvGrpSpPr>
            <a:grpSpLocks noChangeAspect="1"/>
          </p:cNvGrpSpPr>
          <p:nvPr/>
        </p:nvGrpSpPr>
        <p:grpSpPr bwMode="auto">
          <a:xfrm>
            <a:off x="2473580" y="3855372"/>
            <a:ext cx="6448426" cy="1492250"/>
            <a:chOff x="0" y="0"/>
            <a:chExt cx="6559263" cy="1544845"/>
          </a:xfrm>
        </p:grpSpPr>
        <p:grpSp>
          <p:nvGrpSpPr>
            <p:cNvPr id="11" name="Groep 10"/>
            <p:cNvGrpSpPr>
              <a:grpSpLocks/>
            </p:cNvGrpSpPr>
            <p:nvPr/>
          </p:nvGrpSpPr>
          <p:grpSpPr bwMode="auto">
            <a:xfrm>
              <a:off x="1374687" y="0"/>
              <a:ext cx="5184576" cy="1381831"/>
              <a:chOff x="1374687" y="0"/>
              <a:chExt cx="5184576" cy="1381831"/>
            </a:xfrm>
          </p:grpSpPr>
          <p:cxnSp>
            <p:nvCxnSpPr>
              <p:cNvPr id="15" name="Rechte verbindingslijn met pijl 14"/>
              <p:cNvCxnSpPr>
                <a:cxnSpLocks noChangeShapeType="1"/>
              </p:cNvCxnSpPr>
              <p:nvPr/>
            </p:nvCxnSpPr>
            <p:spPr bwMode="auto">
              <a:xfrm>
                <a:off x="1374687" y="271870"/>
                <a:ext cx="1656184" cy="0"/>
              </a:xfrm>
              <a:prstGeom prst="straightConnector1">
                <a:avLst/>
              </a:prstGeom>
              <a:noFill/>
              <a:ln w="19050" algn="ctr">
                <a:solidFill>
                  <a:srgbClr val="1F497D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Rechte verbindingslijn met pijl 15"/>
              <p:cNvCxnSpPr>
                <a:cxnSpLocks noChangeShapeType="1"/>
              </p:cNvCxnSpPr>
              <p:nvPr/>
            </p:nvCxnSpPr>
            <p:spPr bwMode="auto">
              <a:xfrm>
                <a:off x="3030871" y="271870"/>
                <a:ext cx="1656184" cy="0"/>
              </a:xfrm>
              <a:prstGeom prst="straightConnector1">
                <a:avLst/>
              </a:prstGeom>
              <a:noFill/>
              <a:ln w="19050" algn="ctr">
                <a:solidFill>
                  <a:srgbClr val="1F497D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Rechte verbindingslijn met pijl 16"/>
              <p:cNvCxnSpPr>
                <a:cxnSpLocks noChangeShapeType="1"/>
              </p:cNvCxnSpPr>
              <p:nvPr/>
            </p:nvCxnSpPr>
            <p:spPr bwMode="auto">
              <a:xfrm>
                <a:off x="4687055" y="271870"/>
                <a:ext cx="1872208" cy="0"/>
              </a:xfrm>
              <a:prstGeom prst="straightConnector1">
                <a:avLst/>
              </a:prstGeom>
              <a:noFill/>
              <a:ln w="19050" algn="ctr">
                <a:solidFill>
                  <a:srgbClr val="1F497D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Rechte verbindingslijn met pijl 17"/>
              <p:cNvCxnSpPr>
                <a:cxnSpLocks noChangeShapeType="1"/>
              </p:cNvCxnSpPr>
              <p:nvPr/>
            </p:nvCxnSpPr>
            <p:spPr bwMode="auto">
              <a:xfrm>
                <a:off x="1981326" y="919942"/>
                <a:ext cx="3425809" cy="0"/>
              </a:xfrm>
              <a:prstGeom prst="straightConnector1">
                <a:avLst/>
              </a:prstGeom>
              <a:noFill/>
              <a:ln w="19050" algn="ctr">
                <a:solidFill>
                  <a:srgbClr val="1F497D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Rechte verbindingslijn met pijl 18"/>
              <p:cNvCxnSpPr>
                <a:cxnSpLocks noChangeShapeType="1"/>
              </p:cNvCxnSpPr>
              <p:nvPr/>
            </p:nvCxnSpPr>
            <p:spPr bwMode="auto">
              <a:xfrm>
                <a:off x="1981326" y="1381831"/>
                <a:ext cx="1049545" cy="0"/>
              </a:xfrm>
              <a:prstGeom prst="straightConnector1">
                <a:avLst/>
              </a:prstGeom>
              <a:noFill/>
              <a:ln w="19050" algn="ctr">
                <a:solidFill>
                  <a:srgbClr val="1F497D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Rechte verbindingslijn met pijl 19"/>
              <p:cNvCxnSpPr>
                <a:cxnSpLocks noChangeShapeType="1"/>
              </p:cNvCxnSpPr>
              <p:nvPr/>
            </p:nvCxnSpPr>
            <p:spPr bwMode="auto">
              <a:xfrm>
                <a:off x="3030871" y="1381831"/>
                <a:ext cx="1656184" cy="0"/>
              </a:xfrm>
              <a:prstGeom prst="straightConnector1">
                <a:avLst/>
              </a:prstGeom>
              <a:noFill/>
              <a:ln w="19050" algn="ctr">
                <a:solidFill>
                  <a:srgbClr val="1F497D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Rechte verbindingslijn met pijl 20"/>
              <p:cNvCxnSpPr>
                <a:cxnSpLocks noChangeShapeType="1"/>
              </p:cNvCxnSpPr>
              <p:nvPr/>
            </p:nvCxnSpPr>
            <p:spPr bwMode="auto">
              <a:xfrm>
                <a:off x="4659429" y="1381831"/>
                <a:ext cx="747706" cy="0"/>
              </a:xfrm>
              <a:prstGeom prst="straightConnector1">
                <a:avLst/>
              </a:prstGeom>
              <a:noFill/>
              <a:ln w="19050" algn="ctr">
                <a:solidFill>
                  <a:srgbClr val="1F497D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Rechte verbindingslijn met pijl 21"/>
              <p:cNvCxnSpPr>
                <a:cxnSpLocks noChangeShapeType="1"/>
              </p:cNvCxnSpPr>
              <p:nvPr/>
            </p:nvCxnSpPr>
            <p:spPr bwMode="auto">
              <a:xfrm>
                <a:off x="1374687" y="1381831"/>
                <a:ext cx="606639" cy="0"/>
              </a:xfrm>
              <a:prstGeom prst="straightConnector1">
                <a:avLst/>
              </a:prstGeom>
              <a:noFill/>
              <a:ln w="19050" algn="ctr">
                <a:solidFill>
                  <a:srgbClr val="1F497D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Rechte verbindingslijn met pijl 22"/>
              <p:cNvCxnSpPr>
                <a:cxnSpLocks noChangeShapeType="1"/>
              </p:cNvCxnSpPr>
              <p:nvPr/>
            </p:nvCxnSpPr>
            <p:spPr bwMode="auto">
              <a:xfrm>
                <a:off x="5407135" y="1381831"/>
                <a:ext cx="1152128" cy="0"/>
              </a:xfrm>
              <a:prstGeom prst="straightConnector1">
                <a:avLst/>
              </a:prstGeom>
              <a:noFill/>
              <a:ln w="19050" algn="ctr">
                <a:solidFill>
                  <a:srgbClr val="1F497D"/>
                </a:solidFill>
                <a:round/>
                <a:headEnd type="triangle" w="lg" len="lg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Tekstvak 23"/>
              <p:cNvSpPr txBox="1">
                <a:spLocks noChangeArrowheads="1"/>
              </p:cNvSpPr>
              <p:nvPr/>
            </p:nvSpPr>
            <p:spPr bwMode="auto">
              <a:xfrm>
                <a:off x="1712435" y="0"/>
                <a:ext cx="855075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Wvk_id: 1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Tekstvak 24"/>
              <p:cNvSpPr txBox="1">
                <a:spLocks noChangeArrowheads="1"/>
              </p:cNvSpPr>
              <p:nvPr/>
            </p:nvSpPr>
            <p:spPr bwMode="auto">
              <a:xfrm>
                <a:off x="3420200" y="0"/>
                <a:ext cx="813770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Wvk_id: 2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Tekstvak 25"/>
              <p:cNvSpPr txBox="1">
                <a:spLocks noChangeArrowheads="1"/>
              </p:cNvSpPr>
              <p:nvPr/>
            </p:nvSpPr>
            <p:spPr bwMode="auto">
              <a:xfrm>
                <a:off x="5184302" y="0"/>
                <a:ext cx="842081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Wvk_id: 3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Tekstvak 27"/>
              <p:cNvSpPr txBox="1">
                <a:spLocks noChangeArrowheads="1"/>
              </p:cNvSpPr>
              <p:nvPr/>
            </p:nvSpPr>
            <p:spPr bwMode="auto">
              <a:xfrm>
                <a:off x="3420199" y="665869"/>
                <a:ext cx="775016" cy="25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105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Kmk_id: 1</a:t>
                </a:r>
                <a:endParaRPr lang="nl-NL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2" name="Tekstvak 33"/>
            <p:cNvSpPr txBox="1">
              <a:spLocks noChangeArrowheads="1"/>
            </p:cNvSpPr>
            <p:nvPr/>
          </p:nvSpPr>
          <p:spPr bwMode="auto">
            <a:xfrm>
              <a:off x="1" y="0"/>
              <a:ext cx="84836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l-NL" sz="1050" kern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Wegvakken</a:t>
              </a:r>
              <a:endParaRPr lang="nl-N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kstvak 34"/>
            <p:cNvSpPr txBox="1">
              <a:spLocks noChangeArrowheads="1"/>
            </p:cNvSpPr>
            <p:nvPr/>
          </p:nvSpPr>
          <p:spPr bwMode="auto">
            <a:xfrm>
              <a:off x="0" y="665869"/>
              <a:ext cx="1128395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l-NL" sz="105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Lengte_kenmerk</a:t>
              </a:r>
              <a:endParaRPr lang="nl-N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35"/>
            <p:cNvSpPr txBox="1">
              <a:spLocks noChangeArrowheads="1"/>
            </p:cNvSpPr>
            <p:nvPr/>
          </p:nvSpPr>
          <p:spPr bwMode="auto">
            <a:xfrm>
              <a:off x="0" y="1127650"/>
              <a:ext cx="1049655" cy="417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l-NL" sz="105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Opsplitsing </a:t>
              </a:r>
              <a:endParaRPr lang="nl-N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nl-NL" sz="105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van wegvakken  </a:t>
              </a:r>
              <a:r>
                <a:rPr lang="nl-NL" sz="1050" kern="1200" dirty="0" err="1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wegvakken</a:t>
              </a:r>
              <a:endParaRPr lang="nl-N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17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Opgeleverde kenmerken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8903212" cy="403928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dirty="0" smtClean="0"/>
              <a:t>Nog niet allemaal als open data beschikbaar, maar wel opvraagbaar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Gebruikersinformatie beschikbaar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dirksimon.beerda@ndw.nu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71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Bebouwde kom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dirty="0" smtClean="0"/>
              <a:t>Beschikbaar als open data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Methode handelsreizigersprobleem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Betere informatie beschikbaar vanaf half april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Afbeelding 7"/>
          <p:cNvPicPr/>
          <p:nvPr/>
        </p:nvPicPr>
        <p:blipFill rotWithShape="1">
          <a:blip r:embed="rId2"/>
          <a:srcRect l="8595"/>
          <a:stretch/>
        </p:blipFill>
        <p:spPr bwMode="auto">
          <a:xfrm>
            <a:off x="5673841" y="2384754"/>
            <a:ext cx="2268855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826" y="4184344"/>
            <a:ext cx="271905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Parkeervakken langs wegen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2519890"/>
            <a:ext cx="7823200" cy="415811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92603" y="2164703"/>
            <a:ext cx="5192939" cy="4039281"/>
          </a:xfrm>
        </p:spPr>
        <p:txBody>
          <a:bodyPr/>
          <a:lstStyle/>
          <a:p>
            <a:r>
              <a:rPr lang="nl-NL" dirty="0" smtClean="0"/>
              <a:t>  insteekhavens en parkeren evenwijdig aan de weg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05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Erfaansluitingen op 80 km/h wegen en hoger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92603" y="2164703"/>
            <a:ext cx="5192939" cy="4039281"/>
          </a:xfrm>
        </p:spPr>
        <p:txBody>
          <a:bodyPr/>
          <a:lstStyle/>
          <a:p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-1" b="1402"/>
          <a:stretch/>
        </p:blipFill>
        <p:spPr>
          <a:xfrm>
            <a:off x="4660490" y="2739626"/>
            <a:ext cx="7531510" cy="39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4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Afstand van bomen en ondergroei tot de weg op 80 km/h wegen en hoger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92603" y="2164703"/>
            <a:ext cx="5192939" cy="4039281"/>
          </a:xfrm>
        </p:spPr>
        <p:txBody>
          <a:bodyPr/>
          <a:lstStyle/>
          <a:p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13" y="2053931"/>
            <a:ext cx="6823587" cy="46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0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Breedte van de weg, waaronder fietspaden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18467F-25A4-444B-8413-8E8AA9764E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95732" y="2489919"/>
            <a:ext cx="5796268" cy="41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9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Wegversmallingen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11 april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E81BC0-208F-4071-BC62-23E7AABD77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32208" y="2471055"/>
            <a:ext cx="4840605" cy="3764915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 rotWithShape="1">
          <a:blip r:embed="rId3"/>
          <a:srcRect l="3307" t="8928" r="30059" b="3409"/>
          <a:stretch/>
        </p:blipFill>
        <p:spPr bwMode="auto">
          <a:xfrm>
            <a:off x="1043465" y="3006691"/>
            <a:ext cx="3838575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8100412"/>
      </p:ext>
    </p:extLst>
  </p:cSld>
  <p:clrMapOvr>
    <a:masterClrMapping/>
  </p:clrMapOvr>
</p:sld>
</file>

<file path=ppt/theme/theme1.xml><?xml version="1.0" encoding="utf-8"?>
<a:theme xmlns:a="http://schemas.openxmlformats.org/drawingml/2006/main" name="NDW">
  <a:themeElements>
    <a:clrScheme name="ND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2926"/>
      </a:accent1>
      <a:accent2>
        <a:srgbClr val="F38C3C"/>
      </a:accent2>
      <a:accent3>
        <a:srgbClr val="FE5000"/>
      </a:accent3>
      <a:accent4>
        <a:srgbClr val="F5F5F5"/>
      </a:accent4>
      <a:accent5>
        <a:srgbClr val="D9D9D6"/>
      </a:accent5>
      <a:accent6>
        <a:srgbClr val="FFFFFF"/>
      </a:accent6>
      <a:hlink>
        <a:srgbClr val="0563C1"/>
      </a:hlink>
      <a:folHlink>
        <a:srgbClr val="954F72"/>
      </a:folHlink>
    </a:clrScheme>
    <a:fontScheme name="ND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W presentatie.potx" id="{8E871AA8-AA5D-48BE-B75A-0557DA19B1A6}" vid="{1AE44FF9-70EE-4F42-939C-30ADB16FD4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NDW presentatie_01</Template>
  <TotalTime>832</TotalTime>
  <Words>309</Words>
  <Application>Microsoft Office PowerPoint</Application>
  <PresentationFormat>Breedbeeld</PresentationFormat>
  <Paragraphs>87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Verdana</vt:lpstr>
      <vt:lpstr>NDW</vt:lpstr>
      <vt:lpstr>PowerPoint-presentatie</vt:lpstr>
      <vt:lpstr>Wegkenmerken</vt:lpstr>
      <vt:lpstr>Opgeleverde kenmerken </vt:lpstr>
      <vt:lpstr>Bebouwde kom</vt:lpstr>
      <vt:lpstr>Parkeervakken langs wegen</vt:lpstr>
      <vt:lpstr>Erfaansluitingen op 80 km/h wegen en hoger</vt:lpstr>
      <vt:lpstr>Afstand van bomen en ondergroei tot de weg op 80 km/h wegen en hoger</vt:lpstr>
      <vt:lpstr>Breedte van de weg, waaronder fietspaden</vt:lpstr>
      <vt:lpstr>Wegversmallingen</vt:lpstr>
      <vt:lpstr>Wegencategorisering</vt:lpstr>
      <vt:lpstr>Voertuigtypen</vt:lpstr>
      <vt:lpstr>Opleveringen dit jaar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Voordat je begint…</dc:title>
  <dc:creator>Toor, Marc van (MN)</dc:creator>
  <cp:lastModifiedBy>Beerda, Dirk Simon (WVL)</cp:lastModifiedBy>
  <cp:revision>46</cp:revision>
  <dcterms:created xsi:type="dcterms:W3CDTF">2021-03-30T08:46:30Z</dcterms:created>
  <dcterms:modified xsi:type="dcterms:W3CDTF">2022-04-11T11:22:25Z</dcterms:modified>
</cp:coreProperties>
</file>